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02"/>
  </p:notesMasterIdLst>
  <p:sldIdLst>
    <p:sldId id="273" r:id="rId2"/>
    <p:sldId id="365" r:id="rId3"/>
    <p:sldId id="258" r:id="rId4"/>
    <p:sldId id="260" r:id="rId5"/>
    <p:sldId id="261" r:id="rId6"/>
    <p:sldId id="262" r:id="rId7"/>
    <p:sldId id="277" r:id="rId8"/>
    <p:sldId id="288" r:id="rId9"/>
    <p:sldId id="289" r:id="rId10"/>
    <p:sldId id="263" r:id="rId11"/>
    <p:sldId id="278" r:id="rId12"/>
    <p:sldId id="281" r:id="rId13"/>
    <p:sldId id="264" r:id="rId14"/>
    <p:sldId id="265" r:id="rId15"/>
    <p:sldId id="279" r:id="rId16"/>
    <p:sldId id="276" r:id="rId17"/>
    <p:sldId id="280" r:id="rId18"/>
    <p:sldId id="266" r:id="rId19"/>
    <p:sldId id="283" r:id="rId20"/>
    <p:sldId id="267" r:id="rId21"/>
    <p:sldId id="282" r:id="rId22"/>
    <p:sldId id="270" r:id="rId23"/>
    <p:sldId id="284" r:id="rId24"/>
    <p:sldId id="285" r:id="rId25"/>
    <p:sldId id="268" r:id="rId26"/>
    <p:sldId id="290" r:id="rId27"/>
    <p:sldId id="269" r:id="rId28"/>
    <p:sldId id="291" r:id="rId29"/>
    <p:sldId id="271" r:id="rId30"/>
    <p:sldId id="272" r:id="rId31"/>
    <p:sldId id="286" r:id="rId32"/>
    <p:sldId id="287" r:id="rId33"/>
    <p:sldId id="294" r:id="rId34"/>
    <p:sldId id="295" r:id="rId35"/>
    <p:sldId id="296" r:id="rId36"/>
    <p:sldId id="297" r:id="rId37"/>
    <p:sldId id="299" r:id="rId38"/>
    <p:sldId id="300" r:id="rId39"/>
    <p:sldId id="301" r:id="rId40"/>
    <p:sldId id="318" r:id="rId41"/>
    <p:sldId id="319" r:id="rId42"/>
    <p:sldId id="364" r:id="rId43"/>
    <p:sldId id="317" r:id="rId44"/>
    <p:sldId id="302" r:id="rId45"/>
    <p:sldId id="303" r:id="rId46"/>
    <p:sldId id="305" r:id="rId47"/>
    <p:sldId id="304" r:id="rId48"/>
    <p:sldId id="306" r:id="rId49"/>
    <p:sldId id="307" r:id="rId50"/>
    <p:sldId id="308" r:id="rId51"/>
    <p:sldId id="309" r:id="rId52"/>
    <p:sldId id="310" r:id="rId53"/>
    <p:sldId id="311" r:id="rId54"/>
    <p:sldId id="313" r:id="rId55"/>
    <p:sldId id="314" r:id="rId56"/>
    <p:sldId id="315" r:id="rId57"/>
    <p:sldId id="316" r:id="rId58"/>
    <p:sldId id="320" r:id="rId59"/>
    <p:sldId id="321" r:id="rId60"/>
    <p:sldId id="322" r:id="rId61"/>
    <p:sldId id="323" r:id="rId62"/>
    <p:sldId id="324" r:id="rId63"/>
    <p:sldId id="325" r:id="rId64"/>
    <p:sldId id="326" r:id="rId65"/>
    <p:sldId id="327" r:id="rId66"/>
    <p:sldId id="328" r:id="rId67"/>
    <p:sldId id="329" r:id="rId68"/>
    <p:sldId id="330" r:id="rId69"/>
    <p:sldId id="331" r:id="rId70"/>
    <p:sldId id="333" r:id="rId71"/>
    <p:sldId id="332" r:id="rId72"/>
    <p:sldId id="334" r:id="rId73"/>
    <p:sldId id="335" r:id="rId74"/>
    <p:sldId id="336" r:id="rId75"/>
    <p:sldId id="337" r:id="rId76"/>
    <p:sldId id="338" r:id="rId77"/>
    <p:sldId id="339" r:id="rId78"/>
    <p:sldId id="340" r:id="rId79"/>
    <p:sldId id="341" r:id="rId80"/>
    <p:sldId id="342" r:id="rId81"/>
    <p:sldId id="343" r:id="rId82"/>
    <p:sldId id="344" r:id="rId83"/>
    <p:sldId id="346" r:id="rId84"/>
    <p:sldId id="347" r:id="rId85"/>
    <p:sldId id="348" r:id="rId86"/>
    <p:sldId id="349" r:id="rId87"/>
    <p:sldId id="350" r:id="rId88"/>
    <p:sldId id="351" r:id="rId89"/>
    <p:sldId id="352" r:id="rId90"/>
    <p:sldId id="353" r:id="rId91"/>
    <p:sldId id="354" r:id="rId92"/>
    <p:sldId id="355" r:id="rId93"/>
    <p:sldId id="356" r:id="rId94"/>
    <p:sldId id="357" r:id="rId95"/>
    <p:sldId id="358" r:id="rId96"/>
    <p:sldId id="359" r:id="rId97"/>
    <p:sldId id="360" r:id="rId98"/>
    <p:sldId id="361" r:id="rId99"/>
    <p:sldId id="362" r:id="rId100"/>
    <p:sldId id="363" r:id="rId10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1C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170" y="21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636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96D301-1FC4-449C-8CF8-6C9B25BB046B}" type="datetimeFigureOut">
              <a:rPr lang="en-US" smtClean="0"/>
              <a:t>5/7/2016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BF4870-A778-4569-92ED-EE43CE3A3975}" type="slidenum">
              <a:rPr lang="en-US" smtClean="0"/>
              <a:t>‹#›</a:t>
            </a:fld>
            <a:endParaRPr lang="en-US"/>
          </a:p>
        </p:txBody>
      </p:sp>
    </p:spTree>
    <p:extLst>
      <p:ext uri="{BB962C8B-B14F-4D97-AF65-F5344CB8AC3E}">
        <p14:creationId xmlns:p14="http://schemas.microsoft.com/office/powerpoint/2010/main" val="3880600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FBF4870-A778-4569-92ED-EE43CE3A3975}" type="slidenum">
              <a:rPr lang="en-US" smtClean="0"/>
              <a:t>47</a:t>
            </a:fld>
            <a:endParaRPr lang="en-US"/>
          </a:p>
        </p:txBody>
      </p:sp>
    </p:spTree>
    <p:extLst>
      <p:ext uri="{BB962C8B-B14F-4D97-AF65-F5344CB8AC3E}">
        <p14:creationId xmlns:p14="http://schemas.microsoft.com/office/powerpoint/2010/main" val="3119906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3F759CB-137E-44F5-9D07-6B731E50953B}" type="slidenum">
              <a:rPr lang="en-US" smtClean="0"/>
              <a:pPr/>
              <a:t>100</a:t>
            </a:fld>
            <a:endParaRPr lang="en-US"/>
          </a:p>
        </p:txBody>
      </p:sp>
    </p:spTree>
    <p:extLst>
      <p:ext uri="{BB962C8B-B14F-4D97-AF65-F5344CB8AC3E}">
        <p14:creationId xmlns:p14="http://schemas.microsoft.com/office/powerpoint/2010/main" val="37239647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55" name="Rectangle 105"/>
          <p:cNvSpPr/>
          <p:nvPr/>
        </p:nvSpPr>
        <p:spPr>
          <a:xfrm rot="2700000">
            <a:off x="7446946" y="993285"/>
            <a:ext cx="13716" cy="4185404"/>
          </a:xfrm>
          <a:custGeom>
            <a:avLst/>
            <a:gdLst/>
            <a:ahLst/>
            <a:cxnLst/>
            <a:rect l="l" t="t" r="r" b="b"/>
            <a:pathLst>
              <a:path w="13716" h="4185404">
                <a:moveTo>
                  <a:pt x="0" y="13716"/>
                </a:moveTo>
                <a:lnTo>
                  <a:pt x="13716" y="0"/>
                </a:lnTo>
                <a:lnTo>
                  <a:pt x="13716" y="4185404"/>
                </a:lnTo>
                <a:lnTo>
                  <a:pt x="0" y="417168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09" name="Group 408"/>
          <p:cNvGrpSpPr/>
          <p:nvPr/>
        </p:nvGrpSpPr>
        <p:grpSpPr>
          <a:xfrm>
            <a:off x="0" y="420256"/>
            <a:ext cx="9144000" cy="3795497"/>
            <a:chOff x="0" y="420256"/>
            <a:chExt cx="12188952" cy="3795497"/>
          </a:xfrm>
        </p:grpSpPr>
        <p:cxnSp>
          <p:nvCxnSpPr>
            <p:cNvPr id="410" name="Straight Connector 409"/>
            <p:cNvCxnSpPr/>
            <p:nvPr/>
          </p:nvCxnSpPr>
          <p:spPr>
            <a:xfrm>
              <a:off x="0" y="4215753"/>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1" name="Straight Connector 410"/>
            <p:cNvCxnSpPr/>
            <p:nvPr/>
          </p:nvCxnSpPr>
          <p:spPr>
            <a:xfrm>
              <a:off x="0" y="3794032"/>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2" name="Straight Connector 411"/>
            <p:cNvCxnSpPr/>
            <p:nvPr/>
          </p:nvCxnSpPr>
          <p:spPr>
            <a:xfrm>
              <a:off x="0" y="3372310"/>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3" name="Straight Connector 412"/>
            <p:cNvCxnSpPr/>
            <p:nvPr/>
          </p:nvCxnSpPr>
          <p:spPr>
            <a:xfrm>
              <a:off x="0" y="2950588"/>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4" name="Straight Connector 413"/>
            <p:cNvCxnSpPr/>
            <p:nvPr/>
          </p:nvCxnSpPr>
          <p:spPr>
            <a:xfrm>
              <a:off x="0" y="2528866"/>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5" name="Straight Connector 414"/>
            <p:cNvCxnSpPr/>
            <p:nvPr/>
          </p:nvCxnSpPr>
          <p:spPr>
            <a:xfrm>
              <a:off x="0" y="2107144"/>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6" name="Straight Connector 415"/>
            <p:cNvCxnSpPr/>
            <p:nvPr/>
          </p:nvCxnSpPr>
          <p:spPr>
            <a:xfrm>
              <a:off x="0" y="1685422"/>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7" name="Straight Connector 416"/>
            <p:cNvCxnSpPr/>
            <p:nvPr/>
          </p:nvCxnSpPr>
          <p:spPr>
            <a:xfrm>
              <a:off x="0" y="1263700"/>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8" name="Straight Connector 417"/>
            <p:cNvCxnSpPr/>
            <p:nvPr/>
          </p:nvCxnSpPr>
          <p:spPr>
            <a:xfrm>
              <a:off x="0" y="841978"/>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9" name="Straight Connector 418"/>
            <p:cNvCxnSpPr/>
            <p:nvPr/>
          </p:nvCxnSpPr>
          <p:spPr>
            <a:xfrm>
              <a:off x="0" y="420256"/>
              <a:ext cx="12188952" cy="0"/>
            </a:xfrm>
            <a:prstGeom prst="line">
              <a:avLst/>
            </a:prstGeom>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20" name="Rectangle 379"/>
          <p:cNvSpPr/>
          <p:nvPr/>
        </p:nvSpPr>
        <p:spPr>
          <a:xfrm rot="18900000" flipV="1">
            <a:off x="8146056" y="-427079"/>
            <a:ext cx="13716" cy="2816931"/>
          </a:xfrm>
          <a:custGeom>
            <a:avLst/>
            <a:gdLst/>
            <a:ahLst/>
            <a:cxnLst/>
            <a:rect l="l" t="t" r="r" b="b"/>
            <a:pathLst>
              <a:path w="13716" h="2816931">
                <a:moveTo>
                  <a:pt x="0" y="2816931"/>
                </a:moveTo>
                <a:lnTo>
                  <a:pt x="13716" y="2803216"/>
                </a:lnTo>
                <a:lnTo>
                  <a:pt x="13716" y="13716"/>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1" name="Rectangle 56"/>
          <p:cNvSpPr/>
          <p:nvPr/>
        </p:nvSpPr>
        <p:spPr>
          <a:xfrm>
            <a:off x="1" y="0"/>
            <a:ext cx="8865825" cy="4572004"/>
          </a:xfrm>
          <a:custGeom>
            <a:avLst/>
            <a:gdLst/>
            <a:ahLst/>
            <a:cxnLst/>
            <a:rect l="l" t="t" r="r" b="b"/>
            <a:pathLst>
              <a:path w="8865825" h="4572004">
                <a:moveTo>
                  <a:pt x="5901406" y="4"/>
                </a:moveTo>
                <a:lnTo>
                  <a:pt x="5915122" y="4"/>
                </a:lnTo>
                <a:lnTo>
                  <a:pt x="5915122" y="4572004"/>
                </a:lnTo>
                <a:lnTo>
                  <a:pt x="5901406" y="4572004"/>
                </a:lnTo>
                <a:close/>
                <a:moveTo>
                  <a:pt x="5058348" y="3"/>
                </a:moveTo>
                <a:lnTo>
                  <a:pt x="5072064" y="3"/>
                </a:lnTo>
                <a:lnTo>
                  <a:pt x="5072064" y="4572003"/>
                </a:lnTo>
                <a:lnTo>
                  <a:pt x="5058348" y="4572003"/>
                </a:lnTo>
                <a:close/>
                <a:moveTo>
                  <a:pt x="6322935" y="2"/>
                </a:moveTo>
                <a:lnTo>
                  <a:pt x="6336651" y="2"/>
                </a:lnTo>
                <a:lnTo>
                  <a:pt x="6336651" y="4572002"/>
                </a:lnTo>
                <a:lnTo>
                  <a:pt x="6322935" y="4572002"/>
                </a:lnTo>
                <a:close/>
                <a:moveTo>
                  <a:pt x="5479877" y="2"/>
                </a:moveTo>
                <a:lnTo>
                  <a:pt x="5493593" y="2"/>
                </a:lnTo>
                <a:lnTo>
                  <a:pt x="5493593" y="4572002"/>
                </a:lnTo>
                <a:lnTo>
                  <a:pt x="5479877" y="4572002"/>
                </a:lnTo>
                <a:close/>
                <a:moveTo>
                  <a:pt x="4636819" y="2"/>
                </a:moveTo>
                <a:lnTo>
                  <a:pt x="4650535" y="2"/>
                </a:lnTo>
                <a:lnTo>
                  <a:pt x="4650535" y="4572002"/>
                </a:lnTo>
                <a:lnTo>
                  <a:pt x="4636819" y="4572002"/>
                </a:lnTo>
                <a:close/>
                <a:moveTo>
                  <a:pt x="4215290" y="2"/>
                </a:moveTo>
                <a:lnTo>
                  <a:pt x="4229006" y="2"/>
                </a:lnTo>
                <a:lnTo>
                  <a:pt x="4229006" y="4572002"/>
                </a:lnTo>
                <a:lnTo>
                  <a:pt x="4215290" y="4572002"/>
                </a:lnTo>
                <a:close/>
                <a:moveTo>
                  <a:pt x="421529" y="2"/>
                </a:moveTo>
                <a:lnTo>
                  <a:pt x="435245" y="2"/>
                </a:lnTo>
                <a:lnTo>
                  <a:pt x="435245" y="4572002"/>
                </a:lnTo>
                <a:lnTo>
                  <a:pt x="421529" y="4572002"/>
                </a:lnTo>
                <a:close/>
                <a:moveTo>
                  <a:pt x="0" y="2"/>
                </a:moveTo>
                <a:lnTo>
                  <a:pt x="13716" y="2"/>
                </a:lnTo>
                <a:lnTo>
                  <a:pt x="13716" y="4572002"/>
                </a:lnTo>
                <a:lnTo>
                  <a:pt x="0" y="4572002"/>
                </a:lnTo>
                <a:close/>
                <a:moveTo>
                  <a:pt x="3372232" y="1"/>
                </a:moveTo>
                <a:lnTo>
                  <a:pt x="3385948" y="1"/>
                </a:lnTo>
                <a:lnTo>
                  <a:pt x="3385948" y="4572001"/>
                </a:lnTo>
                <a:lnTo>
                  <a:pt x="3372232" y="4572001"/>
                </a:lnTo>
                <a:close/>
                <a:moveTo>
                  <a:pt x="8852109" y="0"/>
                </a:moveTo>
                <a:lnTo>
                  <a:pt x="8865825" y="0"/>
                </a:lnTo>
                <a:lnTo>
                  <a:pt x="8865825" y="4572000"/>
                </a:lnTo>
                <a:lnTo>
                  <a:pt x="8852109" y="4572000"/>
                </a:lnTo>
                <a:close/>
                <a:moveTo>
                  <a:pt x="8430580" y="0"/>
                </a:moveTo>
                <a:lnTo>
                  <a:pt x="8444296" y="0"/>
                </a:lnTo>
                <a:lnTo>
                  <a:pt x="8444296" y="4572000"/>
                </a:lnTo>
                <a:lnTo>
                  <a:pt x="8430580" y="4572000"/>
                </a:lnTo>
                <a:close/>
                <a:moveTo>
                  <a:pt x="8009051" y="0"/>
                </a:moveTo>
                <a:lnTo>
                  <a:pt x="8022767" y="0"/>
                </a:lnTo>
                <a:lnTo>
                  <a:pt x="8022767" y="4572000"/>
                </a:lnTo>
                <a:lnTo>
                  <a:pt x="8009051" y="4572000"/>
                </a:lnTo>
                <a:close/>
                <a:moveTo>
                  <a:pt x="7587522" y="0"/>
                </a:moveTo>
                <a:lnTo>
                  <a:pt x="7601238" y="0"/>
                </a:lnTo>
                <a:lnTo>
                  <a:pt x="7601238" y="4572000"/>
                </a:lnTo>
                <a:lnTo>
                  <a:pt x="7587522" y="4572000"/>
                </a:lnTo>
                <a:close/>
                <a:moveTo>
                  <a:pt x="7165993" y="0"/>
                </a:moveTo>
                <a:lnTo>
                  <a:pt x="7179709" y="0"/>
                </a:lnTo>
                <a:lnTo>
                  <a:pt x="7179709" y="4572000"/>
                </a:lnTo>
                <a:lnTo>
                  <a:pt x="7165993" y="4572000"/>
                </a:lnTo>
                <a:close/>
                <a:moveTo>
                  <a:pt x="6744464" y="0"/>
                </a:moveTo>
                <a:lnTo>
                  <a:pt x="6758180" y="0"/>
                </a:lnTo>
                <a:lnTo>
                  <a:pt x="6758180" y="4572000"/>
                </a:lnTo>
                <a:lnTo>
                  <a:pt x="6744464" y="4572000"/>
                </a:lnTo>
                <a:close/>
                <a:moveTo>
                  <a:pt x="3793761" y="0"/>
                </a:moveTo>
                <a:lnTo>
                  <a:pt x="3807477" y="0"/>
                </a:lnTo>
                <a:lnTo>
                  <a:pt x="3807477" y="4572000"/>
                </a:lnTo>
                <a:lnTo>
                  <a:pt x="3793761" y="4572000"/>
                </a:lnTo>
                <a:close/>
                <a:moveTo>
                  <a:pt x="2950703" y="0"/>
                </a:moveTo>
                <a:lnTo>
                  <a:pt x="2964419" y="0"/>
                </a:lnTo>
                <a:lnTo>
                  <a:pt x="2964419" y="4572000"/>
                </a:lnTo>
                <a:lnTo>
                  <a:pt x="2950703" y="4572000"/>
                </a:lnTo>
                <a:close/>
                <a:moveTo>
                  <a:pt x="2529174" y="0"/>
                </a:moveTo>
                <a:lnTo>
                  <a:pt x="2542890" y="0"/>
                </a:lnTo>
                <a:lnTo>
                  <a:pt x="2542890" y="4572000"/>
                </a:lnTo>
                <a:lnTo>
                  <a:pt x="2529174" y="4572000"/>
                </a:lnTo>
                <a:close/>
                <a:moveTo>
                  <a:pt x="2107645" y="0"/>
                </a:moveTo>
                <a:lnTo>
                  <a:pt x="2121361" y="0"/>
                </a:lnTo>
                <a:lnTo>
                  <a:pt x="2121361" y="4572000"/>
                </a:lnTo>
                <a:lnTo>
                  <a:pt x="2107645" y="4572000"/>
                </a:lnTo>
                <a:close/>
                <a:moveTo>
                  <a:pt x="1686116" y="0"/>
                </a:moveTo>
                <a:lnTo>
                  <a:pt x="1699832" y="0"/>
                </a:lnTo>
                <a:lnTo>
                  <a:pt x="1699832" y="4572000"/>
                </a:lnTo>
                <a:lnTo>
                  <a:pt x="1686116" y="4572000"/>
                </a:lnTo>
                <a:close/>
                <a:moveTo>
                  <a:pt x="1264587" y="0"/>
                </a:moveTo>
                <a:lnTo>
                  <a:pt x="1278303" y="0"/>
                </a:lnTo>
                <a:lnTo>
                  <a:pt x="1278303" y="4572000"/>
                </a:lnTo>
                <a:lnTo>
                  <a:pt x="1264587" y="4572000"/>
                </a:lnTo>
                <a:close/>
                <a:moveTo>
                  <a:pt x="843058" y="0"/>
                </a:moveTo>
                <a:lnTo>
                  <a:pt x="856774" y="0"/>
                </a:lnTo>
                <a:lnTo>
                  <a:pt x="856774" y="4572000"/>
                </a:lnTo>
                <a:lnTo>
                  <a:pt x="843058" y="457200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2" name="Rectangle 87"/>
          <p:cNvSpPr/>
          <p:nvPr/>
        </p:nvSpPr>
        <p:spPr>
          <a:xfrm rot="2700000">
            <a:off x="2311242" y="-967047"/>
            <a:ext cx="13716" cy="6570294"/>
          </a:xfrm>
          <a:custGeom>
            <a:avLst/>
            <a:gdLst/>
            <a:ahLst/>
            <a:cxnLst/>
            <a:rect l="l" t="t" r="r" b="b"/>
            <a:pathLst>
              <a:path w="13716" h="6570294">
                <a:moveTo>
                  <a:pt x="0" y="6556578"/>
                </a:moveTo>
                <a:lnTo>
                  <a:pt x="13716" y="6570294"/>
                </a:lnTo>
                <a:lnTo>
                  <a:pt x="13716" y="6570294"/>
                </a:lnTo>
                <a:lnTo>
                  <a:pt x="0" y="6556578"/>
                </a:lnTo>
                <a:close/>
                <a:moveTo>
                  <a:pt x="0" y="13716"/>
                </a:moveTo>
                <a:lnTo>
                  <a:pt x="13716" y="0"/>
                </a:lnTo>
                <a:lnTo>
                  <a:pt x="13716" y="6465786"/>
                </a:lnTo>
                <a:lnTo>
                  <a:pt x="0" y="647950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3" name="Rectangle 88"/>
          <p:cNvSpPr/>
          <p:nvPr/>
        </p:nvSpPr>
        <p:spPr>
          <a:xfrm rot="2700000">
            <a:off x="3186527" y="-953751"/>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4" name="Rectangle 89"/>
          <p:cNvSpPr/>
          <p:nvPr/>
        </p:nvSpPr>
        <p:spPr>
          <a:xfrm rot="2700000">
            <a:off x="4029713" y="-953750"/>
            <a:ext cx="13716" cy="6479503"/>
          </a:xfrm>
          <a:custGeom>
            <a:avLst/>
            <a:gdLst/>
            <a:ahLst/>
            <a:cxnLst/>
            <a:rect l="l" t="t" r="r" b="b"/>
            <a:pathLst>
              <a:path w="13716" h="6479503">
                <a:moveTo>
                  <a:pt x="0" y="13716"/>
                </a:moveTo>
                <a:lnTo>
                  <a:pt x="13716" y="0"/>
                </a:lnTo>
                <a:lnTo>
                  <a:pt x="13716" y="6465787"/>
                </a:lnTo>
                <a:lnTo>
                  <a:pt x="0" y="64795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5" name="Rectangle 90"/>
          <p:cNvSpPr/>
          <p:nvPr/>
        </p:nvSpPr>
        <p:spPr>
          <a:xfrm rot="2700000">
            <a:off x="4872899" y="-953750"/>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6" name="Rectangle 91"/>
          <p:cNvSpPr/>
          <p:nvPr/>
        </p:nvSpPr>
        <p:spPr>
          <a:xfrm rot="2700000">
            <a:off x="5716086" y="-953749"/>
            <a:ext cx="13716" cy="6479501"/>
          </a:xfrm>
          <a:custGeom>
            <a:avLst/>
            <a:gdLst/>
            <a:ahLst/>
            <a:cxnLst/>
            <a:rect l="l" t="t" r="r" b="b"/>
            <a:pathLst>
              <a:path w="13716" h="6479501">
                <a:moveTo>
                  <a:pt x="0" y="13716"/>
                </a:moveTo>
                <a:lnTo>
                  <a:pt x="13716" y="0"/>
                </a:lnTo>
                <a:lnTo>
                  <a:pt x="13716" y="6465785"/>
                </a:lnTo>
                <a:lnTo>
                  <a:pt x="0" y="6479501"/>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7" name="Rectangle 92"/>
          <p:cNvSpPr/>
          <p:nvPr/>
        </p:nvSpPr>
        <p:spPr>
          <a:xfrm rot="2700000">
            <a:off x="6559272" y="-953750"/>
            <a:ext cx="13716" cy="6479502"/>
          </a:xfrm>
          <a:custGeom>
            <a:avLst/>
            <a:gdLst/>
            <a:ahLst/>
            <a:cxnLst/>
            <a:rect l="l" t="t" r="r" b="b"/>
            <a:pathLst>
              <a:path w="13716" h="6479502">
                <a:moveTo>
                  <a:pt x="0" y="13716"/>
                </a:moveTo>
                <a:lnTo>
                  <a:pt x="13716" y="0"/>
                </a:lnTo>
                <a:lnTo>
                  <a:pt x="13715" y="6465787"/>
                </a:lnTo>
                <a:lnTo>
                  <a:pt x="0" y="647950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8" name="Rectangle 93"/>
          <p:cNvSpPr/>
          <p:nvPr/>
        </p:nvSpPr>
        <p:spPr>
          <a:xfrm rot="2700000">
            <a:off x="7126799" y="-278554"/>
            <a:ext cx="13716" cy="5699824"/>
          </a:xfrm>
          <a:custGeom>
            <a:avLst/>
            <a:gdLst/>
            <a:ahLst/>
            <a:cxnLst/>
            <a:rect l="l" t="t" r="r" b="b"/>
            <a:pathLst>
              <a:path w="13716" h="5699824">
                <a:moveTo>
                  <a:pt x="0" y="0"/>
                </a:moveTo>
                <a:lnTo>
                  <a:pt x="13716" y="13717"/>
                </a:lnTo>
                <a:lnTo>
                  <a:pt x="13716" y="5686109"/>
                </a:lnTo>
                <a:lnTo>
                  <a:pt x="1" y="5699824"/>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9" name="Rectangle 95"/>
          <p:cNvSpPr/>
          <p:nvPr/>
        </p:nvSpPr>
        <p:spPr>
          <a:xfrm rot="2700000">
            <a:off x="7969986" y="1747381"/>
            <a:ext cx="13716" cy="3314931"/>
          </a:xfrm>
          <a:custGeom>
            <a:avLst/>
            <a:gdLst/>
            <a:ahLst/>
            <a:cxnLst/>
            <a:rect l="l" t="t" r="r" b="b"/>
            <a:pathLst>
              <a:path w="13716" h="3314931">
                <a:moveTo>
                  <a:pt x="0" y="0"/>
                </a:moveTo>
                <a:lnTo>
                  <a:pt x="13716" y="13716"/>
                </a:lnTo>
                <a:lnTo>
                  <a:pt x="13716" y="3301215"/>
                </a:lnTo>
                <a:lnTo>
                  <a:pt x="0" y="3314931"/>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0" name="Rectangle 96"/>
          <p:cNvSpPr/>
          <p:nvPr/>
        </p:nvSpPr>
        <p:spPr>
          <a:xfrm rot="2700000">
            <a:off x="8391577" y="2765192"/>
            <a:ext cx="13716" cy="2122490"/>
          </a:xfrm>
          <a:custGeom>
            <a:avLst/>
            <a:gdLst/>
            <a:ahLst/>
            <a:cxnLst/>
            <a:rect l="l" t="t" r="r" b="b"/>
            <a:pathLst>
              <a:path w="13716" h="2122490">
                <a:moveTo>
                  <a:pt x="0" y="0"/>
                </a:moveTo>
                <a:lnTo>
                  <a:pt x="13716" y="13716"/>
                </a:lnTo>
                <a:lnTo>
                  <a:pt x="13716" y="2108774"/>
                </a:lnTo>
                <a:lnTo>
                  <a:pt x="0" y="212249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1" name="Rectangle 97"/>
          <p:cNvSpPr/>
          <p:nvPr/>
        </p:nvSpPr>
        <p:spPr>
          <a:xfrm rot="2700000">
            <a:off x="8813172" y="3783010"/>
            <a:ext cx="13717" cy="930041"/>
          </a:xfrm>
          <a:custGeom>
            <a:avLst/>
            <a:gdLst/>
            <a:ahLst/>
            <a:cxnLst/>
            <a:rect l="l" t="t" r="r" b="b"/>
            <a:pathLst>
              <a:path w="13717" h="930041">
                <a:moveTo>
                  <a:pt x="0" y="0"/>
                </a:moveTo>
                <a:lnTo>
                  <a:pt x="13717" y="13717"/>
                </a:lnTo>
                <a:lnTo>
                  <a:pt x="13717" y="916324"/>
                </a:lnTo>
                <a:lnTo>
                  <a:pt x="1" y="930041"/>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2" name="Rectangle 102"/>
          <p:cNvSpPr/>
          <p:nvPr/>
        </p:nvSpPr>
        <p:spPr>
          <a:xfrm rot="2700000">
            <a:off x="203277" y="-93899"/>
            <a:ext cx="13716" cy="608068"/>
          </a:xfrm>
          <a:custGeom>
            <a:avLst/>
            <a:gdLst/>
            <a:ahLst/>
            <a:cxnLst/>
            <a:rect l="l" t="t" r="r" b="b"/>
            <a:pathLst>
              <a:path w="13716" h="608068">
                <a:moveTo>
                  <a:pt x="0" y="13716"/>
                </a:moveTo>
                <a:lnTo>
                  <a:pt x="13716" y="0"/>
                </a:lnTo>
                <a:lnTo>
                  <a:pt x="13716" y="608068"/>
                </a:lnTo>
                <a:lnTo>
                  <a:pt x="0" y="59435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3" name="Rectangle 103"/>
          <p:cNvSpPr/>
          <p:nvPr/>
        </p:nvSpPr>
        <p:spPr>
          <a:xfrm rot="2700000">
            <a:off x="624870" y="-268529"/>
            <a:ext cx="13716" cy="1800514"/>
          </a:xfrm>
          <a:custGeom>
            <a:avLst/>
            <a:gdLst/>
            <a:ahLst/>
            <a:cxnLst/>
            <a:rect l="l" t="t" r="r" b="b"/>
            <a:pathLst>
              <a:path w="13716" h="1800514">
                <a:moveTo>
                  <a:pt x="0" y="13716"/>
                </a:moveTo>
                <a:lnTo>
                  <a:pt x="13716" y="0"/>
                </a:lnTo>
                <a:lnTo>
                  <a:pt x="13716" y="1800514"/>
                </a:lnTo>
                <a:lnTo>
                  <a:pt x="0" y="178679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4" name="Rectangle 104"/>
          <p:cNvSpPr/>
          <p:nvPr/>
        </p:nvSpPr>
        <p:spPr>
          <a:xfrm rot="2700000">
            <a:off x="1046463" y="-443158"/>
            <a:ext cx="13716" cy="2992958"/>
          </a:xfrm>
          <a:custGeom>
            <a:avLst/>
            <a:gdLst/>
            <a:ahLst/>
            <a:cxnLst/>
            <a:rect l="l" t="t" r="r" b="b"/>
            <a:pathLst>
              <a:path w="13716" h="2992958">
                <a:moveTo>
                  <a:pt x="0" y="13716"/>
                </a:moveTo>
                <a:lnTo>
                  <a:pt x="13716" y="0"/>
                </a:lnTo>
                <a:lnTo>
                  <a:pt x="13716" y="2992958"/>
                </a:lnTo>
                <a:lnTo>
                  <a:pt x="0" y="297924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5" name="Rectangle 105"/>
          <p:cNvSpPr/>
          <p:nvPr/>
        </p:nvSpPr>
        <p:spPr>
          <a:xfrm rot="2700000">
            <a:off x="1468056" y="-617788"/>
            <a:ext cx="13716" cy="4185404"/>
          </a:xfrm>
          <a:custGeom>
            <a:avLst/>
            <a:gdLst/>
            <a:ahLst/>
            <a:cxnLst/>
            <a:rect l="l" t="t" r="r" b="b"/>
            <a:pathLst>
              <a:path w="13716" h="4185404">
                <a:moveTo>
                  <a:pt x="0" y="13716"/>
                </a:moveTo>
                <a:lnTo>
                  <a:pt x="13716" y="0"/>
                </a:lnTo>
                <a:lnTo>
                  <a:pt x="13716" y="4185404"/>
                </a:lnTo>
                <a:lnTo>
                  <a:pt x="0" y="417168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6" name="Rectangle 106"/>
          <p:cNvSpPr/>
          <p:nvPr/>
        </p:nvSpPr>
        <p:spPr>
          <a:xfrm rot="2700000">
            <a:off x="1889649" y="-792416"/>
            <a:ext cx="13716" cy="5377849"/>
          </a:xfrm>
          <a:custGeom>
            <a:avLst/>
            <a:gdLst/>
            <a:ahLst/>
            <a:cxnLst/>
            <a:rect l="l" t="t" r="r" b="b"/>
            <a:pathLst>
              <a:path w="13716" h="5377849">
                <a:moveTo>
                  <a:pt x="0" y="13716"/>
                </a:moveTo>
                <a:lnTo>
                  <a:pt x="13716" y="0"/>
                </a:lnTo>
                <a:lnTo>
                  <a:pt x="13716" y="5377849"/>
                </a:lnTo>
                <a:lnTo>
                  <a:pt x="0" y="536413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7" name="Rectangle 148"/>
          <p:cNvSpPr/>
          <p:nvPr/>
        </p:nvSpPr>
        <p:spPr>
          <a:xfrm rot="18900000" flipV="1">
            <a:off x="2070569" y="-450209"/>
            <a:ext cx="13716" cy="5889566"/>
          </a:xfrm>
          <a:custGeom>
            <a:avLst/>
            <a:gdLst/>
            <a:ahLst/>
            <a:cxnLst/>
            <a:rect l="l" t="t" r="r" b="b"/>
            <a:pathLst>
              <a:path w="13716" h="5889566">
                <a:moveTo>
                  <a:pt x="13716" y="5889566"/>
                </a:moveTo>
                <a:lnTo>
                  <a:pt x="13716" y="0"/>
                </a:lnTo>
                <a:lnTo>
                  <a:pt x="0" y="13716"/>
                </a:lnTo>
                <a:lnTo>
                  <a:pt x="0" y="587585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8" name="Rectangle 323"/>
          <p:cNvSpPr/>
          <p:nvPr/>
        </p:nvSpPr>
        <p:spPr>
          <a:xfrm rot="18900000" flipV="1">
            <a:off x="1648976" y="567610"/>
            <a:ext cx="13716" cy="4697119"/>
          </a:xfrm>
          <a:custGeom>
            <a:avLst/>
            <a:gdLst/>
            <a:ahLst/>
            <a:cxnLst/>
            <a:rect l="l" t="t" r="r" b="b"/>
            <a:pathLst>
              <a:path w="13716" h="4697119">
                <a:moveTo>
                  <a:pt x="13716" y="4697119"/>
                </a:moveTo>
                <a:lnTo>
                  <a:pt x="13716" y="0"/>
                </a:lnTo>
                <a:lnTo>
                  <a:pt x="0" y="13716"/>
                </a:lnTo>
                <a:lnTo>
                  <a:pt x="0" y="468340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9" name="Rectangle 324"/>
          <p:cNvSpPr/>
          <p:nvPr/>
        </p:nvSpPr>
        <p:spPr>
          <a:xfrm rot="18900000" flipV="1">
            <a:off x="1227383" y="1585424"/>
            <a:ext cx="13716" cy="3504674"/>
          </a:xfrm>
          <a:custGeom>
            <a:avLst/>
            <a:gdLst/>
            <a:ahLst/>
            <a:cxnLst/>
            <a:rect l="l" t="t" r="r" b="b"/>
            <a:pathLst>
              <a:path w="13716" h="3504674">
                <a:moveTo>
                  <a:pt x="13716" y="3504674"/>
                </a:moveTo>
                <a:lnTo>
                  <a:pt x="13716" y="0"/>
                </a:lnTo>
                <a:lnTo>
                  <a:pt x="0" y="13716"/>
                </a:lnTo>
                <a:lnTo>
                  <a:pt x="0" y="349095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0" name="Rectangle 325"/>
          <p:cNvSpPr/>
          <p:nvPr/>
        </p:nvSpPr>
        <p:spPr>
          <a:xfrm rot="18900000" flipV="1">
            <a:off x="805790" y="2603242"/>
            <a:ext cx="13716" cy="2312226"/>
          </a:xfrm>
          <a:custGeom>
            <a:avLst/>
            <a:gdLst/>
            <a:ahLst/>
            <a:cxnLst/>
            <a:rect l="l" t="t" r="r" b="b"/>
            <a:pathLst>
              <a:path w="13716" h="2312226">
                <a:moveTo>
                  <a:pt x="13716" y="2312226"/>
                </a:moveTo>
                <a:lnTo>
                  <a:pt x="13716" y="0"/>
                </a:lnTo>
                <a:lnTo>
                  <a:pt x="0" y="13716"/>
                </a:lnTo>
                <a:lnTo>
                  <a:pt x="0" y="229851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1" name="Rectangle 326"/>
          <p:cNvSpPr/>
          <p:nvPr/>
        </p:nvSpPr>
        <p:spPr>
          <a:xfrm rot="18900000" flipV="1">
            <a:off x="384198" y="3621057"/>
            <a:ext cx="13716" cy="1119782"/>
          </a:xfrm>
          <a:custGeom>
            <a:avLst/>
            <a:gdLst/>
            <a:ahLst/>
            <a:cxnLst/>
            <a:rect l="l" t="t" r="r" b="b"/>
            <a:pathLst>
              <a:path w="13716" h="1119782">
                <a:moveTo>
                  <a:pt x="13716" y="1119782"/>
                </a:moveTo>
                <a:lnTo>
                  <a:pt x="13716" y="0"/>
                </a:lnTo>
                <a:lnTo>
                  <a:pt x="0" y="13716"/>
                </a:lnTo>
                <a:lnTo>
                  <a:pt x="0" y="110606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2" name="Rectangle 371"/>
          <p:cNvSpPr/>
          <p:nvPr/>
        </p:nvSpPr>
        <p:spPr>
          <a:xfrm rot="18900000" flipV="1">
            <a:off x="2705180" y="-953749"/>
            <a:ext cx="13716" cy="6479500"/>
          </a:xfrm>
          <a:custGeom>
            <a:avLst/>
            <a:gdLst/>
            <a:ahLst/>
            <a:cxnLst/>
            <a:rect l="l" t="t" r="r" b="b"/>
            <a:pathLst>
              <a:path w="13716" h="6479500">
                <a:moveTo>
                  <a:pt x="0" y="6479500"/>
                </a:moveTo>
                <a:lnTo>
                  <a:pt x="13716" y="6465784"/>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3" name="Rectangle 373"/>
          <p:cNvSpPr/>
          <p:nvPr/>
        </p:nvSpPr>
        <p:spPr>
          <a:xfrm rot="18900000" flipV="1">
            <a:off x="4391552" y="-953749"/>
            <a:ext cx="13716" cy="6479500"/>
          </a:xfrm>
          <a:custGeom>
            <a:avLst/>
            <a:gdLst/>
            <a:ahLst/>
            <a:cxnLst/>
            <a:rect l="l" t="t" r="r" b="b"/>
            <a:pathLst>
              <a:path w="13716" h="6479500">
                <a:moveTo>
                  <a:pt x="0" y="6479500"/>
                </a:moveTo>
                <a:lnTo>
                  <a:pt x="13716" y="6465784"/>
                </a:lnTo>
                <a:lnTo>
                  <a:pt x="13716" y="0"/>
                </a:lnTo>
                <a:lnTo>
                  <a:pt x="0" y="13715"/>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4" name="Rectangle 375"/>
          <p:cNvSpPr/>
          <p:nvPr/>
        </p:nvSpPr>
        <p:spPr>
          <a:xfrm rot="18900000" flipV="1">
            <a:off x="6077925" y="-953749"/>
            <a:ext cx="13716" cy="6479501"/>
          </a:xfrm>
          <a:custGeom>
            <a:avLst/>
            <a:gdLst/>
            <a:ahLst/>
            <a:cxnLst/>
            <a:rect l="l" t="t" r="r" b="b"/>
            <a:pathLst>
              <a:path w="13716" h="6479501">
                <a:moveTo>
                  <a:pt x="0" y="6479501"/>
                </a:moveTo>
                <a:lnTo>
                  <a:pt x="13716" y="6465785"/>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5" name="Rectangle 376"/>
          <p:cNvSpPr/>
          <p:nvPr/>
        </p:nvSpPr>
        <p:spPr>
          <a:xfrm rot="18900000" flipV="1">
            <a:off x="6881278" y="-950966"/>
            <a:ext cx="13716" cy="6394268"/>
          </a:xfrm>
          <a:custGeom>
            <a:avLst/>
            <a:gdLst/>
            <a:ahLst/>
            <a:cxnLst/>
            <a:rect l="l" t="t" r="r" b="b"/>
            <a:pathLst>
              <a:path w="13716" h="6394268">
                <a:moveTo>
                  <a:pt x="13716" y="6380553"/>
                </a:moveTo>
                <a:lnTo>
                  <a:pt x="13716" y="13716"/>
                </a:lnTo>
                <a:lnTo>
                  <a:pt x="0" y="0"/>
                </a:lnTo>
                <a:lnTo>
                  <a:pt x="0" y="639426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6" name="Rectangle 377"/>
          <p:cNvSpPr/>
          <p:nvPr/>
        </p:nvSpPr>
        <p:spPr>
          <a:xfrm rot="18900000" flipV="1">
            <a:off x="7302869" y="-776336"/>
            <a:ext cx="13717" cy="5201823"/>
          </a:xfrm>
          <a:custGeom>
            <a:avLst/>
            <a:gdLst/>
            <a:ahLst/>
            <a:cxnLst/>
            <a:rect l="l" t="t" r="r" b="b"/>
            <a:pathLst>
              <a:path w="13717" h="5201823">
                <a:moveTo>
                  <a:pt x="1" y="5201823"/>
                </a:moveTo>
                <a:lnTo>
                  <a:pt x="13717" y="5188106"/>
                </a:lnTo>
                <a:lnTo>
                  <a:pt x="13717" y="13717"/>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7" name="Rectangle 378"/>
          <p:cNvSpPr/>
          <p:nvPr/>
        </p:nvSpPr>
        <p:spPr>
          <a:xfrm rot="18900000" flipV="1">
            <a:off x="7742935" y="-582310"/>
            <a:ext cx="13716" cy="4009378"/>
          </a:xfrm>
          <a:custGeom>
            <a:avLst/>
            <a:gdLst/>
            <a:ahLst/>
            <a:cxnLst/>
            <a:rect l="l" t="t" r="r" b="b"/>
            <a:pathLst>
              <a:path w="13716" h="4009378">
                <a:moveTo>
                  <a:pt x="13716" y="3995663"/>
                </a:moveTo>
                <a:lnTo>
                  <a:pt x="13716" y="13717"/>
                </a:lnTo>
                <a:lnTo>
                  <a:pt x="0" y="0"/>
                </a:lnTo>
                <a:lnTo>
                  <a:pt x="0" y="4009378"/>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8" name="Rectangle 138"/>
          <p:cNvSpPr/>
          <p:nvPr/>
        </p:nvSpPr>
        <p:spPr>
          <a:xfrm rot="18900000" flipV="1">
            <a:off x="8567649" y="-252451"/>
            <a:ext cx="13715" cy="1624488"/>
          </a:xfrm>
          <a:custGeom>
            <a:avLst/>
            <a:gdLst/>
            <a:ahLst/>
            <a:cxnLst/>
            <a:rect l="l" t="t" r="r" b="b"/>
            <a:pathLst>
              <a:path w="13715" h="1624488">
                <a:moveTo>
                  <a:pt x="0" y="1624488"/>
                </a:moveTo>
                <a:lnTo>
                  <a:pt x="13715" y="1610773"/>
                </a:lnTo>
                <a:lnTo>
                  <a:pt x="13715" y="13715"/>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9" name="Freeform 448"/>
          <p:cNvSpPr/>
          <p:nvPr/>
        </p:nvSpPr>
        <p:spPr>
          <a:xfrm rot="18900000" flipV="1">
            <a:off x="8989243" y="-77819"/>
            <a:ext cx="13715" cy="432040"/>
          </a:xfrm>
          <a:custGeom>
            <a:avLst/>
            <a:gdLst/>
            <a:ahLst/>
            <a:cxnLst/>
            <a:rect l="l" t="t" r="r" b="b"/>
            <a:pathLst>
              <a:path w="13715" h="432040">
                <a:moveTo>
                  <a:pt x="0" y="432040"/>
                </a:moveTo>
                <a:lnTo>
                  <a:pt x="13715" y="418325"/>
                </a:lnTo>
                <a:lnTo>
                  <a:pt x="13715" y="13715"/>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0" name="Rectangle 372"/>
          <p:cNvSpPr/>
          <p:nvPr/>
        </p:nvSpPr>
        <p:spPr>
          <a:xfrm rot="18900000" flipV="1">
            <a:off x="3543517" y="-965458"/>
            <a:ext cx="13716" cy="6493219"/>
          </a:xfrm>
          <a:custGeom>
            <a:avLst/>
            <a:gdLst/>
            <a:ahLst/>
            <a:cxnLst/>
            <a:rect l="l" t="t" r="r" b="b"/>
            <a:pathLst>
              <a:path w="13716" h="6493219">
                <a:moveTo>
                  <a:pt x="0" y="6493219"/>
                </a:moveTo>
                <a:lnTo>
                  <a:pt x="13716" y="6479503"/>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1" name="Rectangle 374"/>
          <p:cNvSpPr/>
          <p:nvPr/>
        </p:nvSpPr>
        <p:spPr>
          <a:xfrm rot="18900000" flipV="1">
            <a:off x="5229889" y="-965458"/>
            <a:ext cx="13716" cy="6493220"/>
          </a:xfrm>
          <a:custGeom>
            <a:avLst/>
            <a:gdLst/>
            <a:ahLst/>
            <a:cxnLst/>
            <a:rect l="l" t="t" r="r" b="b"/>
            <a:pathLst>
              <a:path w="13716" h="6493220">
                <a:moveTo>
                  <a:pt x="0" y="6493220"/>
                </a:moveTo>
                <a:lnTo>
                  <a:pt x="13716" y="6479504"/>
                </a:lnTo>
                <a:lnTo>
                  <a:pt x="13716" y="0"/>
                </a:lnTo>
                <a:lnTo>
                  <a:pt x="0" y="1371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2" name="Teardrop 3"/>
          <p:cNvSpPr/>
          <p:nvPr/>
        </p:nvSpPr>
        <p:spPr>
          <a:xfrm rot="5400000" flipH="1" flipV="1">
            <a:off x="64427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3" name="Teardrop 3"/>
          <p:cNvSpPr/>
          <p:nvPr/>
        </p:nvSpPr>
        <p:spPr>
          <a:xfrm rot="5400000" flipH="1" flipV="1">
            <a:off x="-148774" y="258315"/>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1"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6" y="223846"/>
                </a:cubicBezTo>
                <a:lnTo>
                  <a:pt x="221347" y="232509"/>
                </a:lnTo>
                <a:cubicBezTo>
                  <a:pt x="224389"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0"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1" y="93753"/>
                </a:cubicBezTo>
                <a:cubicBezTo>
                  <a:pt x="100880" y="69151"/>
                  <a:pt x="130228" y="53433"/>
                  <a:pt x="163247" y="53433"/>
                </a:cubicBezTo>
                <a:cubicBezTo>
                  <a:pt x="186137" y="53872"/>
                  <a:pt x="201262" y="50984"/>
                  <a:pt x="211354"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8"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1" y="8808"/>
                </a:lnTo>
                <a:lnTo>
                  <a:pt x="515981" y="8744"/>
                </a:lnTo>
                <a:lnTo>
                  <a:pt x="601147" y="8744"/>
                </a:lnTo>
                <a:lnTo>
                  <a:pt x="599274"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4" name="Teardrop 3"/>
          <p:cNvSpPr/>
          <p:nvPr/>
        </p:nvSpPr>
        <p:spPr>
          <a:xfrm rot="5400000" flipH="1" flipV="1">
            <a:off x="13875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5" name="Teardrop 3"/>
          <p:cNvSpPr/>
          <p:nvPr/>
        </p:nvSpPr>
        <p:spPr>
          <a:xfrm rot="5400000" flipH="1" flipV="1">
            <a:off x="22300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6" name="Teardrop 3"/>
          <p:cNvSpPr/>
          <p:nvPr/>
        </p:nvSpPr>
        <p:spPr>
          <a:xfrm rot="5400000" flipH="1" flipV="1">
            <a:off x="30726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7" name="Teardrop 3"/>
          <p:cNvSpPr/>
          <p:nvPr/>
        </p:nvSpPr>
        <p:spPr>
          <a:xfrm rot="5400000" flipH="1" flipV="1">
            <a:off x="39151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8" name="Teardrop 3"/>
          <p:cNvSpPr/>
          <p:nvPr/>
        </p:nvSpPr>
        <p:spPr>
          <a:xfrm rot="5400000" flipH="1" flipV="1">
            <a:off x="47576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9" name="Teardrop 3"/>
          <p:cNvSpPr/>
          <p:nvPr/>
        </p:nvSpPr>
        <p:spPr>
          <a:xfrm rot="5400000" flipH="1" flipV="1">
            <a:off x="56002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0" name="Teardrop 3"/>
          <p:cNvSpPr/>
          <p:nvPr/>
        </p:nvSpPr>
        <p:spPr>
          <a:xfrm rot="5400000" flipH="1" flipV="1">
            <a:off x="81278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1" name="Teardrop 3"/>
          <p:cNvSpPr/>
          <p:nvPr/>
        </p:nvSpPr>
        <p:spPr>
          <a:xfrm rot="5400000" flipH="1" flipV="1">
            <a:off x="72853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2" name="Teardrop 3"/>
          <p:cNvSpPr/>
          <p:nvPr/>
        </p:nvSpPr>
        <p:spPr>
          <a:xfrm rot="5400000" flipH="1" flipV="1">
            <a:off x="8812306" y="329061"/>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29"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3"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8" y="173608"/>
                </a:lnTo>
                <a:lnTo>
                  <a:pt x="3810" y="173608"/>
                </a:lnTo>
                <a:cubicBezTo>
                  <a:pt x="332" y="169383"/>
                  <a:pt x="0" y="164657"/>
                  <a:pt x="0" y="159854"/>
                </a:cubicBezTo>
                <a:cubicBezTo>
                  <a:pt x="0" y="132604"/>
                  <a:pt x="10705"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3" name="Teardrop 3"/>
          <p:cNvSpPr/>
          <p:nvPr/>
        </p:nvSpPr>
        <p:spPr>
          <a:xfrm rot="5400000" flipH="1" flipV="1">
            <a:off x="5449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4" name="Oval 463"/>
          <p:cNvSpPr/>
          <p:nvPr/>
        </p:nvSpPr>
        <p:spPr>
          <a:xfrm>
            <a:off x="66645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5" name="Oval 167"/>
          <p:cNvSpPr/>
          <p:nvPr/>
        </p:nvSpPr>
        <p:spPr>
          <a:xfrm>
            <a:off x="0" y="331699"/>
            <a:ext cx="93942" cy="4240302"/>
          </a:xfrm>
          <a:custGeom>
            <a:avLst/>
            <a:gdLst/>
            <a:ahLst/>
            <a:cxnLst/>
            <a:rect l="l" t="t" r="r" b="b"/>
            <a:pathLst>
              <a:path w="93942" h="4240302">
                <a:moveTo>
                  <a:pt x="9066" y="4229620"/>
                </a:moveTo>
                <a:cubicBezTo>
                  <a:pt x="23324" y="4229620"/>
                  <a:pt x="36761" y="4233136"/>
                  <a:pt x="48054" y="4240302"/>
                </a:cubicBezTo>
                <a:lnTo>
                  <a:pt x="0" y="4240302"/>
                </a:lnTo>
                <a:lnTo>
                  <a:pt x="0" y="4231451"/>
                </a:lnTo>
                <a:cubicBezTo>
                  <a:pt x="2881" y="4229788"/>
                  <a:pt x="5954" y="4229620"/>
                  <a:pt x="9066" y="4229620"/>
                </a:cubicBezTo>
                <a:close/>
                <a:moveTo>
                  <a:pt x="9066" y="3380947"/>
                </a:moveTo>
                <a:cubicBezTo>
                  <a:pt x="55942" y="3380947"/>
                  <a:pt x="93942" y="3418947"/>
                  <a:pt x="93942" y="3465822"/>
                </a:cubicBezTo>
                <a:cubicBezTo>
                  <a:pt x="93942" y="3512697"/>
                  <a:pt x="55942" y="3550697"/>
                  <a:pt x="9066" y="3550697"/>
                </a:cubicBezTo>
                <a:lnTo>
                  <a:pt x="0" y="3548867"/>
                </a:lnTo>
                <a:lnTo>
                  <a:pt x="0" y="3382777"/>
                </a:lnTo>
                <a:cubicBezTo>
                  <a:pt x="2881" y="3381115"/>
                  <a:pt x="5954" y="3380947"/>
                  <a:pt x="9066" y="3380947"/>
                </a:cubicBezTo>
                <a:close/>
                <a:moveTo>
                  <a:pt x="9066" y="2536768"/>
                </a:moveTo>
                <a:cubicBezTo>
                  <a:pt x="55942" y="2536768"/>
                  <a:pt x="93942" y="2574768"/>
                  <a:pt x="93942" y="2621643"/>
                </a:cubicBezTo>
                <a:cubicBezTo>
                  <a:pt x="93942" y="2668518"/>
                  <a:pt x="55942" y="2706518"/>
                  <a:pt x="9066" y="2706518"/>
                </a:cubicBezTo>
                <a:lnTo>
                  <a:pt x="0" y="2704688"/>
                </a:lnTo>
                <a:lnTo>
                  <a:pt x="0" y="2538598"/>
                </a:lnTo>
                <a:cubicBezTo>
                  <a:pt x="2881" y="2536936"/>
                  <a:pt x="5954" y="2536768"/>
                  <a:pt x="9066" y="2536768"/>
                </a:cubicBezTo>
                <a:close/>
                <a:moveTo>
                  <a:pt x="9066" y="1688095"/>
                </a:moveTo>
                <a:cubicBezTo>
                  <a:pt x="55942" y="1688095"/>
                  <a:pt x="93942" y="1726095"/>
                  <a:pt x="93942" y="1772970"/>
                </a:cubicBezTo>
                <a:cubicBezTo>
                  <a:pt x="93942" y="1819845"/>
                  <a:pt x="55942" y="1857845"/>
                  <a:pt x="9066" y="1857845"/>
                </a:cubicBezTo>
                <a:lnTo>
                  <a:pt x="0" y="1856015"/>
                </a:lnTo>
                <a:lnTo>
                  <a:pt x="0" y="1689925"/>
                </a:lnTo>
                <a:cubicBezTo>
                  <a:pt x="2881" y="1688263"/>
                  <a:pt x="5954" y="1688095"/>
                  <a:pt x="9066" y="1688095"/>
                </a:cubicBezTo>
                <a:close/>
                <a:moveTo>
                  <a:pt x="9066" y="845498"/>
                </a:moveTo>
                <a:cubicBezTo>
                  <a:pt x="55942" y="845498"/>
                  <a:pt x="93942" y="883498"/>
                  <a:pt x="93942" y="930373"/>
                </a:cubicBezTo>
                <a:cubicBezTo>
                  <a:pt x="93942" y="977248"/>
                  <a:pt x="55942" y="1015248"/>
                  <a:pt x="9066" y="1015248"/>
                </a:cubicBezTo>
                <a:lnTo>
                  <a:pt x="0" y="1013418"/>
                </a:lnTo>
                <a:lnTo>
                  <a:pt x="0" y="847328"/>
                </a:lnTo>
                <a:cubicBezTo>
                  <a:pt x="2881" y="845666"/>
                  <a:pt x="5954" y="845498"/>
                  <a:pt x="9066" y="845498"/>
                </a:cubicBezTo>
                <a:close/>
                <a:moveTo>
                  <a:pt x="9066" y="0"/>
                </a:moveTo>
                <a:cubicBezTo>
                  <a:pt x="55942" y="0"/>
                  <a:pt x="93942" y="38000"/>
                  <a:pt x="93942" y="84875"/>
                </a:cubicBezTo>
                <a:cubicBezTo>
                  <a:pt x="93942" y="131750"/>
                  <a:pt x="55942" y="169750"/>
                  <a:pt x="9066" y="169750"/>
                </a:cubicBezTo>
                <a:lnTo>
                  <a:pt x="0" y="167920"/>
                </a:lnTo>
                <a:lnTo>
                  <a:pt x="0" y="1830"/>
                </a:lnTo>
                <a:cubicBezTo>
                  <a:pt x="2881" y="167"/>
                  <a:pt x="5954" y="0"/>
                  <a:pt x="906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6" name="Oval 465"/>
          <p:cNvSpPr/>
          <p:nvPr/>
        </p:nvSpPr>
        <p:spPr>
          <a:xfrm>
            <a:off x="7667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7" name="Oval 466"/>
          <p:cNvSpPr/>
          <p:nvPr/>
        </p:nvSpPr>
        <p:spPr>
          <a:xfrm>
            <a:off x="16092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8" name="Oval 467"/>
          <p:cNvSpPr/>
          <p:nvPr/>
        </p:nvSpPr>
        <p:spPr>
          <a:xfrm>
            <a:off x="24518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9" name="Oval 468"/>
          <p:cNvSpPr/>
          <p:nvPr/>
        </p:nvSpPr>
        <p:spPr>
          <a:xfrm>
            <a:off x="32943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0" name="Oval 469"/>
          <p:cNvSpPr/>
          <p:nvPr/>
        </p:nvSpPr>
        <p:spPr>
          <a:xfrm>
            <a:off x="41368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1" name="Oval 470"/>
          <p:cNvSpPr/>
          <p:nvPr/>
        </p:nvSpPr>
        <p:spPr>
          <a:xfrm>
            <a:off x="49794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2" name="Oval 471"/>
          <p:cNvSpPr/>
          <p:nvPr/>
        </p:nvSpPr>
        <p:spPr>
          <a:xfrm>
            <a:off x="58219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3" name="Oval 472"/>
          <p:cNvSpPr/>
          <p:nvPr/>
        </p:nvSpPr>
        <p:spPr>
          <a:xfrm>
            <a:off x="83495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4" name="Oval 473"/>
          <p:cNvSpPr/>
          <p:nvPr/>
        </p:nvSpPr>
        <p:spPr>
          <a:xfrm>
            <a:off x="75070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5" name="Teardrop 3"/>
          <p:cNvSpPr/>
          <p:nvPr/>
        </p:nvSpPr>
        <p:spPr>
          <a:xfrm rot="5400000" flipH="1" flipV="1">
            <a:off x="60211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6" name="Teardrop 3"/>
          <p:cNvSpPr/>
          <p:nvPr/>
        </p:nvSpPr>
        <p:spPr>
          <a:xfrm rot="5400000" flipH="1" flipV="1">
            <a:off x="9659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7" name="Teardrop 3"/>
          <p:cNvSpPr/>
          <p:nvPr/>
        </p:nvSpPr>
        <p:spPr>
          <a:xfrm rot="5400000" flipH="1" flipV="1">
            <a:off x="18084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8" name="Teardrop 3"/>
          <p:cNvSpPr/>
          <p:nvPr/>
        </p:nvSpPr>
        <p:spPr>
          <a:xfrm rot="5400000" flipH="1" flipV="1">
            <a:off x="26510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9" name="Teardrop 3"/>
          <p:cNvSpPr/>
          <p:nvPr/>
        </p:nvSpPr>
        <p:spPr>
          <a:xfrm rot="5400000" flipH="1" flipV="1">
            <a:off x="34935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0" name="Teardrop 3"/>
          <p:cNvSpPr/>
          <p:nvPr/>
        </p:nvSpPr>
        <p:spPr>
          <a:xfrm rot="5400000" flipH="1" flipV="1">
            <a:off x="43361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1" name="Teardrop 3"/>
          <p:cNvSpPr/>
          <p:nvPr/>
        </p:nvSpPr>
        <p:spPr>
          <a:xfrm rot="5400000" flipH="1" flipV="1">
            <a:off x="51786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2" name="Teardrop 3"/>
          <p:cNvSpPr/>
          <p:nvPr/>
        </p:nvSpPr>
        <p:spPr>
          <a:xfrm rot="5400000" flipH="1" flipV="1">
            <a:off x="77062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3" name="Teardrop 3"/>
          <p:cNvSpPr/>
          <p:nvPr/>
        </p:nvSpPr>
        <p:spPr>
          <a:xfrm rot="5400000" flipH="1" flipV="1">
            <a:off x="68637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4" name="Teardrop 3"/>
          <p:cNvSpPr/>
          <p:nvPr/>
        </p:nvSpPr>
        <p:spPr>
          <a:xfrm rot="5400000" flipH="1" flipV="1">
            <a:off x="85488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5" name="Teardrop 3"/>
          <p:cNvSpPr/>
          <p:nvPr/>
        </p:nvSpPr>
        <p:spPr>
          <a:xfrm rot="5400000" flipH="1" flipV="1">
            <a:off x="1234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6" name="Oval 485"/>
          <p:cNvSpPr/>
          <p:nvPr/>
        </p:nvSpPr>
        <p:spPr>
          <a:xfrm>
            <a:off x="70866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7" name="Oval 486"/>
          <p:cNvSpPr/>
          <p:nvPr/>
        </p:nvSpPr>
        <p:spPr>
          <a:xfrm>
            <a:off x="3463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8" name="Oval 487"/>
          <p:cNvSpPr/>
          <p:nvPr/>
        </p:nvSpPr>
        <p:spPr>
          <a:xfrm>
            <a:off x="11888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9" name="Oval 488"/>
          <p:cNvSpPr/>
          <p:nvPr/>
        </p:nvSpPr>
        <p:spPr>
          <a:xfrm>
            <a:off x="20314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0" name="Oval 489"/>
          <p:cNvSpPr/>
          <p:nvPr/>
        </p:nvSpPr>
        <p:spPr>
          <a:xfrm>
            <a:off x="28739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1" name="Oval 490"/>
          <p:cNvSpPr/>
          <p:nvPr/>
        </p:nvSpPr>
        <p:spPr>
          <a:xfrm>
            <a:off x="37164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2" name="Oval 491"/>
          <p:cNvSpPr/>
          <p:nvPr/>
        </p:nvSpPr>
        <p:spPr>
          <a:xfrm>
            <a:off x="45590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3" name="Oval 492"/>
          <p:cNvSpPr/>
          <p:nvPr/>
        </p:nvSpPr>
        <p:spPr>
          <a:xfrm>
            <a:off x="54015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4" name="Oval 493"/>
          <p:cNvSpPr/>
          <p:nvPr/>
        </p:nvSpPr>
        <p:spPr>
          <a:xfrm>
            <a:off x="62441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5" name="Oval 494"/>
          <p:cNvSpPr/>
          <p:nvPr/>
        </p:nvSpPr>
        <p:spPr>
          <a:xfrm>
            <a:off x="87717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6" name="Oval 495"/>
          <p:cNvSpPr/>
          <p:nvPr/>
        </p:nvSpPr>
        <p:spPr>
          <a:xfrm>
            <a:off x="79291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7" name="Teardrop 3"/>
          <p:cNvSpPr/>
          <p:nvPr/>
        </p:nvSpPr>
        <p:spPr>
          <a:xfrm rot="5400000" flipH="1" flipV="1">
            <a:off x="617401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8" name="Teardrop 3"/>
          <p:cNvSpPr/>
          <p:nvPr/>
        </p:nvSpPr>
        <p:spPr>
          <a:xfrm rot="5400000" flipH="1" flipV="1">
            <a:off x="111877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699"/>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8"/>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9" name="Teardrop 3"/>
          <p:cNvSpPr/>
          <p:nvPr/>
        </p:nvSpPr>
        <p:spPr>
          <a:xfrm rot="5400000" flipH="1" flipV="1">
            <a:off x="196131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90"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0" name="Teardrop 3"/>
          <p:cNvSpPr/>
          <p:nvPr/>
        </p:nvSpPr>
        <p:spPr>
          <a:xfrm rot="5400000" flipH="1" flipV="1">
            <a:off x="280385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1" name="Teardrop 3"/>
          <p:cNvSpPr/>
          <p:nvPr/>
        </p:nvSpPr>
        <p:spPr>
          <a:xfrm rot="5400000" flipH="1" flipV="1">
            <a:off x="364639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2" name="Teardrop 3"/>
          <p:cNvSpPr/>
          <p:nvPr/>
        </p:nvSpPr>
        <p:spPr>
          <a:xfrm rot="5400000" flipH="1" flipV="1">
            <a:off x="448893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3" name="Teardrop 3"/>
          <p:cNvSpPr/>
          <p:nvPr/>
        </p:nvSpPr>
        <p:spPr>
          <a:xfrm rot="5400000" flipH="1" flipV="1">
            <a:off x="533147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4" name="Teardrop 3"/>
          <p:cNvSpPr/>
          <p:nvPr/>
        </p:nvSpPr>
        <p:spPr>
          <a:xfrm rot="5400000" flipH="1" flipV="1">
            <a:off x="785909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5" name="Teardrop 3"/>
          <p:cNvSpPr/>
          <p:nvPr/>
        </p:nvSpPr>
        <p:spPr>
          <a:xfrm rot="5400000" flipH="1" flipV="1">
            <a:off x="701655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6" name="Teardrop 3"/>
          <p:cNvSpPr/>
          <p:nvPr/>
        </p:nvSpPr>
        <p:spPr>
          <a:xfrm rot="5400000" flipH="1" flipV="1">
            <a:off x="87016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7" name="Teardrop 3"/>
          <p:cNvSpPr/>
          <p:nvPr/>
        </p:nvSpPr>
        <p:spPr>
          <a:xfrm rot="5400000" flipH="1" flipV="1">
            <a:off x="2762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8"/>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2"/>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8" name="Oval 881"/>
          <p:cNvSpPr/>
          <p:nvPr/>
        </p:nvSpPr>
        <p:spPr>
          <a:xfrm>
            <a:off x="34633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9" name="Oval 882"/>
          <p:cNvSpPr/>
          <p:nvPr/>
        </p:nvSpPr>
        <p:spPr>
          <a:xfrm>
            <a:off x="118887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0" name="Oval 883"/>
          <p:cNvSpPr/>
          <p:nvPr/>
        </p:nvSpPr>
        <p:spPr>
          <a:xfrm>
            <a:off x="2031413" y="-10245"/>
            <a:ext cx="6910072" cy="84875"/>
          </a:xfrm>
          <a:custGeom>
            <a:avLst/>
            <a:gdLst/>
            <a:ahLst/>
            <a:cxnLst/>
            <a:rect l="l" t="t" r="r" b="b"/>
            <a:pathLst>
              <a:path w="6910072" h="84875">
                <a:moveTo>
                  <a:pt x="6740320" y="0"/>
                </a:moveTo>
                <a:lnTo>
                  <a:pt x="6910072" y="0"/>
                </a:lnTo>
                <a:cubicBezTo>
                  <a:pt x="6910072" y="46875"/>
                  <a:pt x="6872072" y="84875"/>
                  <a:pt x="6825196" y="84875"/>
                </a:cubicBezTo>
                <a:cubicBezTo>
                  <a:pt x="6778320" y="84875"/>
                  <a:pt x="6740320" y="46875"/>
                  <a:pt x="6740320" y="0"/>
                </a:cubicBezTo>
                <a:close/>
                <a:moveTo>
                  <a:pt x="5897780" y="0"/>
                </a:moveTo>
                <a:lnTo>
                  <a:pt x="6067532" y="0"/>
                </a:lnTo>
                <a:cubicBezTo>
                  <a:pt x="6067532" y="46875"/>
                  <a:pt x="6029532" y="84875"/>
                  <a:pt x="5982656" y="84875"/>
                </a:cubicBezTo>
                <a:cubicBezTo>
                  <a:pt x="5935780" y="84875"/>
                  <a:pt x="5897780" y="46875"/>
                  <a:pt x="5897780" y="0"/>
                </a:cubicBezTo>
                <a:close/>
                <a:moveTo>
                  <a:pt x="5055240" y="0"/>
                </a:moveTo>
                <a:lnTo>
                  <a:pt x="5224992" y="0"/>
                </a:lnTo>
                <a:cubicBezTo>
                  <a:pt x="5224992" y="46875"/>
                  <a:pt x="5186992" y="84875"/>
                  <a:pt x="5140116" y="84875"/>
                </a:cubicBezTo>
                <a:cubicBezTo>
                  <a:pt x="5093240" y="84875"/>
                  <a:pt x="5055240" y="46875"/>
                  <a:pt x="5055240" y="0"/>
                </a:cubicBezTo>
                <a:close/>
                <a:moveTo>
                  <a:pt x="4212700" y="0"/>
                </a:moveTo>
                <a:lnTo>
                  <a:pt x="4382452" y="0"/>
                </a:lnTo>
                <a:cubicBezTo>
                  <a:pt x="4382452" y="46875"/>
                  <a:pt x="4344452" y="84875"/>
                  <a:pt x="4297576" y="84875"/>
                </a:cubicBezTo>
                <a:cubicBezTo>
                  <a:pt x="4250700" y="84875"/>
                  <a:pt x="4212700" y="46875"/>
                  <a:pt x="4212700" y="0"/>
                </a:cubicBezTo>
                <a:close/>
                <a:moveTo>
                  <a:pt x="3370160" y="0"/>
                </a:moveTo>
                <a:lnTo>
                  <a:pt x="3539912" y="0"/>
                </a:lnTo>
                <a:cubicBezTo>
                  <a:pt x="3539912" y="46875"/>
                  <a:pt x="3501912" y="84875"/>
                  <a:pt x="3455036" y="84875"/>
                </a:cubicBezTo>
                <a:cubicBezTo>
                  <a:pt x="3408160" y="84875"/>
                  <a:pt x="3370160" y="46875"/>
                  <a:pt x="3370160" y="0"/>
                </a:cubicBezTo>
                <a:close/>
                <a:moveTo>
                  <a:pt x="2527620" y="0"/>
                </a:moveTo>
                <a:lnTo>
                  <a:pt x="2697372" y="0"/>
                </a:lnTo>
                <a:cubicBezTo>
                  <a:pt x="2697372" y="46875"/>
                  <a:pt x="2659372" y="84875"/>
                  <a:pt x="2612496" y="84875"/>
                </a:cubicBezTo>
                <a:cubicBezTo>
                  <a:pt x="2565620" y="84875"/>
                  <a:pt x="2527620" y="46875"/>
                  <a:pt x="2527620" y="0"/>
                </a:cubicBezTo>
                <a:close/>
                <a:moveTo>
                  <a:pt x="1685080" y="0"/>
                </a:moveTo>
                <a:lnTo>
                  <a:pt x="1854832" y="0"/>
                </a:lnTo>
                <a:cubicBezTo>
                  <a:pt x="1854832" y="46875"/>
                  <a:pt x="1816832" y="84875"/>
                  <a:pt x="1769956" y="84875"/>
                </a:cubicBezTo>
                <a:cubicBezTo>
                  <a:pt x="1723080" y="84875"/>
                  <a:pt x="1685080" y="46875"/>
                  <a:pt x="1685080" y="0"/>
                </a:cubicBezTo>
                <a:close/>
                <a:moveTo>
                  <a:pt x="842540" y="0"/>
                </a:moveTo>
                <a:lnTo>
                  <a:pt x="1012292" y="0"/>
                </a:lnTo>
                <a:cubicBezTo>
                  <a:pt x="1012292" y="46875"/>
                  <a:pt x="974292" y="84875"/>
                  <a:pt x="927416" y="84875"/>
                </a:cubicBezTo>
                <a:cubicBezTo>
                  <a:pt x="880540" y="84875"/>
                  <a:pt x="842540" y="46875"/>
                  <a:pt x="842540" y="0"/>
                </a:cubicBezTo>
                <a:close/>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1" name="Teardrop 3"/>
          <p:cNvSpPr/>
          <p:nvPr/>
        </p:nvSpPr>
        <p:spPr>
          <a:xfrm rot="5400000" flipH="1" flipV="1">
            <a:off x="64427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2" name="Teardrop 3"/>
          <p:cNvSpPr/>
          <p:nvPr/>
        </p:nvSpPr>
        <p:spPr>
          <a:xfrm rot="5400000" flipH="1" flipV="1">
            <a:off x="-148774" y="110381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3" name="Teardrop 3"/>
          <p:cNvSpPr/>
          <p:nvPr/>
        </p:nvSpPr>
        <p:spPr>
          <a:xfrm rot="5400000" flipH="1" flipV="1">
            <a:off x="13875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4" name="Teardrop 3"/>
          <p:cNvSpPr/>
          <p:nvPr/>
        </p:nvSpPr>
        <p:spPr>
          <a:xfrm rot="5400000" flipH="1" flipV="1">
            <a:off x="22300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5" name="Teardrop 3"/>
          <p:cNvSpPr/>
          <p:nvPr/>
        </p:nvSpPr>
        <p:spPr>
          <a:xfrm rot="5400000" flipH="1" flipV="1">
            <a:off x="30726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6" name="Teardrop 3"/>
          <p:cNvSpPr/>
          <p:nvPr/>
        </p:nvSpPr>
        <p:spPr>
          <a:xfrm rot="5400000" flipH="1" flipV="1">
            <a:off x="39151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7" name="Teardrop 3"/>
          <p:cNvSpPr/>
          <p:nvPr/>
        </p:nvSpPr>
        <p:spPr>
          <a:xfrm rot="5400000" flipH="1" flipV="1">
            <a:off x="47576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8" name="Teardrop 3"/>
          <p:cNvSpPr/>
          <p:nvPr/>
        </p:nvSpPr>
        <p:spPr>
          <a:xfrm rot="5400000" flipH="1" flipV="1">
            <a:off x="56002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9" name="Teardrop 3"/>
          <p:cNvSpPr/>
          <p:nvPr/>
        </p:nvSpPr>
        <p:spPr>
          <a:xfrm rot="5400000" flipH="1" flipV="1">
            <a:off x="81278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0" name="Teardrop 3"/>
          <p:cNvSpPr/>
          <p:nvPr/>
        </p:nvSpPr>
        <p:spPr>
          <a:xfrm rot="5400000" flipH="1" flipV="1">
            <a:off x="72853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1" name="Teardrop 3"/>
          <p:cNvSpPr/>
          <p:nvPr/>
        </p:nvSpPr>
        <p:spPr>
          <a:xfrm rot="5400000" flipH="1" flipV="1">
            <a:off x="8812306" y="1174559"/>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3"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2" y="169383"/>
                  <a:pt x="0" y="164657"/>
                  <a:pt x="0" y="159854"/>
                </a:cubicBezTo>
                <a:cubicBezTo>
                  <a:pt x="0" y="132604"/>
                  <a:pt x="10705"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2" name="Teardrop 3"/>
          <p:cNvSpPr/>
          <p:nvPr/>
        </p:nvSpPr>
        <p:spPr>
          <a:xfrm rot="5400000" flipH="1" flipV="1">
            <a:off x="5449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3" name="Oval 522"/>
          <p:cNvSpPr/>
          <p:nvPr/>
        </p:nvSpPr>
        <p:spPr>
          <a:xfrm>
            <a:off x="66645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4" name="Oval 523"/>
          <p:cNvSpPr/>
          <p:nvPr/>
        </p:nvSpPr>
        <p:spPr>
          <a:xfrm>
            <a:off x="7667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5" name="Oval 524"/>
          <p:cNvSpPr/>
          <p:nvPr/>
        </p:nvSpPr>
        <p:spPr>
          <a:xfrm>
            <a:off x="16092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6" name="Oval 525"/>
          <p:cNvSpPr/>
          <p:nvPr/>
        </p:nvSpPr>
        <p:spPr>
          <a:xfrm>
            <a:off x="24518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7" name="Oval 526"/>
          <p:cNvSpPr/>
          <p:nvPr/>
        </p:nvSpPr>
        <p:spPr>
          <a:xfrm>
            <a:off x="32943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8" name="Oval 527"/>
          <p:cNvSpPr/>
          <p:nvPr/>
        </p:nvSpPr>
        <p:spPr>
          <a:xfrm>
            <a:off x="41368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9" name="Oval 528"/>
          <p:cNvSpPr/>
          <p:nvPr/>
        </p:nvSpPr>
        <p:spPr>
          <a:xfrm>
            <a:off x="49794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0" name="Oval 529"/>
          <p:cNvSpPr/>
          <p:nvPr/>
        </p:nvSpPr>
        <p:spPr>
          <a:xfrm>
            <a:off x="58219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1" name="Oval 530"/>
          <p:cNvSpPr/>
          <p:nvPr/>
        </p:nvSpPr>
        <p:spPr>
          <a:xfrm>
            <a:off x="83495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2" name="Oval 531"/>
          <p:cNvSpPr/>
          <p:nvPr/>
        </p:nvSpPr>
        <p:spPr>
          <a:xfrm>
            <a:off x="75070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3" name="Teardrop 3"/>
          <p:cNvSpPr/>
          <p:nvPr/>
        </p:nvSpPr>
        <p:spPr>
          <a:xfrm rot="5400000" flipH="1" flipV="1">
            <a:off x="60211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4" name="Teardrop 3"/>
          <p:cNvSpPr/>
          <p:nvPr/>
        </p:nvSpPr>
        <p:spPr>
          <a:xfrm rot="5400000" flipH="1" flipV="1">
            <a:off x="9659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5" name="Teardrop 3"/>
          <p:cNvSpPr/>
          <p:nvPr/>
        </p:nvSpPr>
        <p:spPr>
          <a:xfrm rot="5400000" flipH="1" flipV="1">
            <a:off x="18084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6" name="Teardrop 3"/>
          <p:cNvSpPr/>
          <p:nvPr/>
        </p:nvSpPr>
        <p:spPr>
          <a:xfrm rot="5400000" flipH="1" flipV="1">
            <a:off x="26510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7" name="Teardrop 3"/>
          <p:cNvSpPr/>
          <p:nvPr/>
        </p:nvSpPr>
        <p:spPr>
          <a:xfrm rot="5400000" flipH="1" flipV="1">
            <a:off x="34935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8" name="Teardrop 3"/>
          <p:cNvSpPr/>
          <p:nvPr/>
        </p:nvSpPr>
        <p:spPr>
          <a:xfrm rot="5400000" flipH="1" flipV="1">
            <a:off x="43361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9" name="Teardrop 3"/>
          <p:cNvSpPr/>
          <p:nvPr/>
        </p:nvSpPr>
        <p:spPr>
          <a:xfrm rot="5400000" flipH="1" flipV="1">
            <a:off x="51786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0" name="Teardrop 3"/>
          <p:cNvSpPr/>
          <p:nvPr/>
        </p:nvSpPr>
        <p:spPr>
          <a:xfrm rot="5400000" flipH="1" flipV="1">
            <a:off x="77062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1" name="Teardrop 3"/>
          <p:cNvSpPr/>
          <p:nvPr/>
        </p:nvSpPr>
        <p:spPr>
          <a:xfrm rot="5400000" flipH="1" flipV="1">
            <a:off x="68637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2" name="Teardrop 3"/>
          <p:cNvSpPr/>
          <p:nvPr/>
        </p:nvSpPr>
        <p:spPr>
          <a:xfrm rot="5400000" flipH="1" flipV="1">
            <a:off x="85488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3" name="Teardrop 3"/>
          <p:cNvSpPr/>
          <p:nvPr/>
        </p:nvSpPr>
        <p:spPr>
          <a:xfrm rot="5400000" flipH="1" flipV="1">
            <a:off x="1234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4" name="Oval 543"/>
          <p:cNvSpPr/>
          <p:nvPr/>
        </p:nvSpPr>
        <p:spPr>
          <a:xfrm>
            <a:off x="70866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5" name="Oval 544"/>
          <p:cNvSpPr/>
          <p:nvPr/>
        </p:nvSpPr>
        <p:spPr>
          <a:xfrm>
            <a:off x="3463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6" name="Oval 545"/>
          <p:cNvSpPr/>
          <p:nvPr/>
        </p:nvSpPr>
        <p:spPr>
          <a:xfrm>
            <a:off x="11888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7" name="Oval 546"/>
          <p:cNvSpPr/>
          <p:nvPr/>
        </p:nvSpPr>
        <p:spPr>
          <a:xfrm>
            <a:off x="20314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8" name="Oval 547"/>
          <p:cNvSpPr/>
          <p:nvPr/>
        </p:nvSpPr>
        <p:spPr>
          <a:xfrm>
            <a:off x="28739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9" name="Oval 548"/>
          <p:cNvSpPr/>
          <p:nvPr/>
        </p:nvSpPr>
        <p:spPr>
          <a:xfrm>
            <a:off x="37164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0" name="Oval 549"/>
          <p:cNvSpPr/>
          <p:nvPr/>
        </p:nvSpPr>
        <p:spPr>
          <a:xfrm>
            <a:off x="45590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1" name="Oval 550"/>
          <p:cNvSpPr/>
          <p:nvPr/>
        </p:nvSpPr>
        <p:spPr>
          <a:xfrm>
            <a:off x="54015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2" name="Oval 551"/>
          <p:cNvSpPr/>
          <p:nvPr/>
        </p:nvSpPr>
        <p:spPr>
          <a:xfrm>
            <a:off x="62441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3" name="Oval 552"/>
          <p:cNvSpPr/>
          <p:nvPr/>
        </p:nvSpPr>
        <p:spPr>
          <a:xfrm>
            <a:off x="87717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4" name="Oval 553"/>
          <p:cNvSpPr/>
          <p:nvPr/>
        </p:nvSpPr>
        <p:spPr>
          <a:xfrm>
            <a:off x="79291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5" name="Teardrop 3"/>
          <p:cNvSpPr/>
          <p:nvPr/>
        </p:nvSpPr>
        <p:spPr>
          <a:xfrm rot="5400000" flipH="1" flipV="1">
            <a:off x="64427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6" name="Teardrop 3"/>
          <p:cNvSpPr/>
          <p:nvPr/>
        </p:nvSpPr>
        <p:spPr>
          <a:xfrm rot="5400000" flipH="1" flipV="1">
            <a:off x="-148774" y="1946410"/>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7" name="Teardrop 3"/>
          <p:cNvSpPr/>
          <p:nvPr/>
        </p:nvSpPr>
        <p:spPr>
          <a:xfrm rot="5400000" flipH="1" flipV="1">
            <a:off x="13875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8" name="Teardrop 3"/>
          <p:cNvSpPr/>
          <p:nvPr/>
        </p:nvSpPr>
        <p:spPr>
          <a:xfrm rot="5400000" flipH="1" flipV="1">
            <a:off x="22300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9" name="Teardrop 3"/>
          <p:cNvSpPr/>
          <p:nvPr/>
        </p:nvSpPr>
        <p:spPr>
          <a:xfrm rot="5400000" flipH="1" flipV="1">
            <a:off x="30726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0" name="Teardrop 3"/>
          <p:cNvSpPr/>
          <p:nvPr/>
        </p:nvSpPr>
        <p:spPr>
          <a:xfrm rot="5400000" flipH="1" flipV="1">
            <a:off x="39151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1" name="Teardrop 3"/>
          <p:cNvSpPr/>
          <p:nvPr/>
        </p:nvSpPr>
        <p:spPr>
          <a:xfrm rot="5400000" flipH="1" flipV="1">
            <a:off x="47576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2" name="Teardrop 3"/>
          <p:cNvSpPr/>
          <p:nvPr/>
        </p:nvSpPr>
        <p:spPr>
          <a:xfrm rot="5400000" flipH="1" flipV="1">
            <a:off x="56002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3" name="Teardrop 3"/>
          <p:cNvSpPr/>
          <p:nvPr/>
        </p:nvSpPr>
        <p:spPr>
          <a:xfrm rot="5400000" flipH="1" flipV="1">
            <a:off x="81278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4" name="Teardrop 3"/>
          <p:cNvSpPr/>
          <p:nvPr/>
        </p:nvSpPr>
        <p:spPr>
          <a:xfrm rot="5400000" flipH="1" flipV="1">
            <a:off x="72853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5" name="Teardrop 3"/>
          <p:cNvSpPr/>
          <p:nvPr/>
        </p:nvSpPr>
        <p:spPr>
          <a:xfrm rot="5400000" flipH="1" flipV="1">
            <a:off x="8812306" y="2017156"/>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29"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6" name="Teardrop 3"/>
          <p:cNvSpPr/>
          <p:nvPr/>
        </p:nvSpPr>
        <p:spPr>
          <a:xfrm rot="5400000" flipH="1" flipV="1">
            <a:off x="5449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7" name="Oval 566"/>
          <p:cNvSpPr/>
          <p:nvPr/>
        </p:nvSpPr>
        <p:spPr>
          <a:xfrm>
            <a:off x="66645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8" name="Oval 567"/>
          <p:cNvSpPr/>
          <p:nvPr/>
        </p:nvSpPr>
        <p:spPr>
          <a:xfrm>
            <a:off x="7667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9" name="Oval 568"/>
          <p:cNvSpPr/>
          <p:nvPr/>
        </p:nvSpPr>
        <p:spPr>
          <a:xfrm>
            <a:off x="16092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0" name="Oval 569"/>
          <p:cNvSpPr/>
          <p:nvPr/>
        </p:nvSpPr>
        <p:spPr>
          <a:xfrm>
            <a:off x="24518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1" name="Oval 570"/>
          <p:cNvSpPr/>
          <p:nvPr/>
        </p:nvSpPr>
        <p:spPr>
          <a:xfrm>
            <a:off x="32943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2" name="Oval 571"/>
          <p:cNvSpPr/>
          <p:nvPr/>
        </p:nvSpPr>
        <p:spPr>
          <a:xfrm>
            <a:off x="41368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3" name="Oval 572"/>
          <p:cNvSpPr/>
          <p:nvPr/>
        </p:nvSpPr>
        <p:spPr>
          <a:xfrm>
            <a:off x="49794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4" name="Oval 573"/>
          <p:cNvSpPr/>
          <p:nvPr/>
        </p:nvSpPr>
        <p:spPr>
          <a:xfrm>
            <a:off x="58219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5" name="Oval 574"/>
          <p:cNvSpPr/>
          <p:nvPr/>
        </p:nvSpPr>
        <p:spPr>
          <a:xfrm>
            <a:off x="83495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6" name="Oval 575"/>
          <p:cNvSpPr/>
          <p:nvPr/>
        </p:nvSpPr>
        <p:spPr>
          <a:xfrm>
            <a:off x="75070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7" name="Teardrop 3"/>
          <p:cNvSpPr/>
          <p:nvPr/>
        </p:nvSpPr>
        <p:spPr>
          <a:xfrm rot="5400000" flipH="1" flipV="1">
            <a:off x="60211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8" name="Teardrop 3"/>
          <p:cNvSpPr/>
          <p:nvPr/>
        </p:nvSpPr>
        <p:spPr>
          <a:xfrm rot="5400000" flipH="1" flipV="1">
            <a:off x="9659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9" name="Teardrop 3"/>
          <p:cNvSpPr/>
          <p:nvPr/>
        </p:nvSpPr>
        <p:spPr>
          <a:xfrm rot="5400000" flipH="1" flipV="1">
            <a:off x="18084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0" name="Teardrop 3"/>
          <p:cNvSpPr/>
          <p:nvPr/>
        </p:nvSpPr>
        <p:spPr>
          <a:xfrm rot="5400000" flipH="1" flipV="1">
            <a:off x="26510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1" name="Teardrop 3"/>
          <p:cNvSpPr/>
          <p:nvPr/>
        </p:nvSpPr>
        <p:spPr>
          <a:xfrm rot="5400000" flipH="1" flipV="1">
            <a:off x="34935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2" name="Teardrop 3"/>
          <p:cNvSpPr/>
          <p:nvPr/>
        </p:nvSpPr>
        <p:spPr>
          <a:xfrm rot="5400000" flipH="1" flipV="1">
            <a:off x="43361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3" name="Teardrop 3"/>
          <p:cNvSpPr/>
          <p:nvPr/>
        </p:nvSpPr>
        <p:spPr>
          <a:xfrm rot="5400000" flipH="1" flipV="1">
            <a:off x="51786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4" name="Teardrop 3"/>
          <p:cNvSpPr/>
          <p:nvPr/>
        </p:nvSpPr>
        <p:spPr>
          <a:xfrm rot="5400000" flipH="1" flipV="1">
            <a:off x="77062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5" name="Teardrop 3"/>
          <p:cNvSpPr/>
          <p:nvPr/>
        </p:nvSpPr>
        <p:spPr>
          <a:xfrm rot="5400000" flipH="1" flipV="1">
            <a:off x="68637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6" name="Teardrop 3"/>
          <p:cNvSpPr/>
          <p:nvPr/>
        </p:nvSpPr>
        <p:spPr>
          <a:xfrm rot="5400000" flipH="1" flipV="1">
            <a:off x="85488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7" name="Teardrop 3"/>
          <p:cNvSpPr/>
          <p:nvPr/>
        </p:nvSpPr>
        <p:spPr>
          <a:xfrm rot="5400000" flipH="1" flipV="1">
            <a:off x="1234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8" name="Oval 587"/>
          <p:cNvSpPr/>
          <p:nvPr/>
        </p:nvSpPr>
        <p:spPr>
          <a:xfrm>
            <a:off x="70866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9" name="Oval 588"/>
          <p:cNvSpPr/>
          <p:nvPr/>
        </p:nvSpPr>
        <p:spPr>
          <a:xfrm>
            <a:off x="3463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0" name="Oval 589"/>
          <p:cNvSpPr/>
          <p:nvPr/>
        </p:nvSpPr>
        <p:spPr>
          <a:xfrm>
            <a:off x="11888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1" name="Oval 590"/>
          <p:cNvSpPr/>
          <p:nvPr/>
        </p:nvSpPr>
        <p:spPr>
          <a:xfrm>
            <a:off x="20314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2" name="Oval 591"/>
          <p:cNvSpPr/>
          <p:nvPr/>
        </p:nvSpPr>
        <p:spPr>
          <a:xfrm>
            <a:off x="28739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3" name="Oval 592"/>
          <p:cNvSpPr/>
          <p:nvPr/>
        </p:nvSpPr>
        <p:spPr>
          <a:xfrm>
            <a:off x="37164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4" name="Oval 593"/>
          <p:cNvSpPr/>
          <p:nvPr/>
        </p:nvSpPr>
        <p:spPr>
          <a:xfrm>
            <a:off x="45590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5" name="Oval 594"/>
          <p:cNvSpPr/>
          <p:nvPr/>
        </p:nvSpPr>
        <p:spPr>
          <a:xfrm>
            <a:off x="54015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6" name="Oval 595"/>
          <p:cNvSpPr/>
          <p:nvPr/>
        </p:nvSpPr>
        <p:spPr>
          <a:xfrm>
            <a:off x="62441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7" name="Oval 596"/>
          <p:cNvSpPr/>
          <p:nvPr/>
        </p:nvSpPr>
        <p:spPr>
          <a:xfrm>
            <a:off x="87717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8" name="Oval 597"/>
          <p:cNvSpPr/>
          <p:nvPr/>
        </p:nvSpPr>
        <p:spPr>
          <a:xfrm>
            <a:off x="79291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9" name="Teardrop 3"/>
          <p:cNvSpPr/>
          <p:nvPr/>
        </p:nvSpPr>
        <p:spPr>
          <a:xfrm rot="5400000" flipH="1" flipV="1">
            <a:off x="64427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0" name="Teardrop 3"/>
          <p:cNvSpPr/>
          <p:nvPr/>
        </p:nvSpPr>
        <p:spPr>
          <a:xfrm rot="5400000" flipH="1" flipV="1">
            <a:off x="-148774" y="279508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1" name="Teardrop 3"/>
          <p:cNvSpPr/>
          <p:nvPr/>
        </p:nvSpPr>
        <p:spPr>
          <a:xfrm rot="5400000" flipH="1" flipV="1">
            <a:off x="13875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2" name="Teardrop 3"/>
          <p:cNvSpPr/>
          <p:nvPr/>
        </p:nvSpPr>
        <p:spPr>
          <a:xfrm rot="5400000" flipH="1" flipV="1">
            <a:off x="22300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3" name="Teardrop 3"/>
          <p:cNvSpPr/>
          <p:nvPr/>
        </p:nvSpPr>
        <p:spPr>
          <a:xfrm rot="5400000" flipH="1" flipV="1">
            <a:off x="30726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4" name="Teardrop 3"/>
          <p:cNvSpPr/>
          <p:nvPr/>
        </p:nvSpPr>
        <p:spPr>
          <a:xfrm rot="5400000" flipH="1" flipV="1">
            <a:off x="39151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5" name="Teardrop 3"/>
          <p:cNvSpPr/>
          <p:nvPr/>
        </p:nvSpPr>
        <p:spPr>
          <a:xfrm rot="5400000" flipH="1" flipV="1">
            <a:off x="47576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6" name="Teardrop 3"/>
          <p:cNvSpPr/>
          <p:nvPr/>
        </p:nvSpPr>
        <p:spPr>
          <a:xfrm rot="5400000" flipH="1" flipV="1">
            <a:off x="56002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7" name="Teardrop 3"/>
          <p:cNvSpPr/>
          <p:nvPr/>
        </p:nvSpPr>
        <p:spPr>
          <a:xfrm rot="5400000" flipH="1" flipV="1">
            <a:off x="81278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8" name="Teardrop 3"/>
          <p:cNvSpPr/>
          <p:nvPr/>
        </p:nvSpPr>
        <p:spPr>
          <a:xfrm rot="5400000" flipH="1" flipV="1">
            <a:off x="72853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9" name="Teardrop 3"/>
          <p:cNvSpPr/>
          <p:nvPr/>
        </p:nvSpPr>
        <p:spPr>
          <a:xfrm rot="5400000" flipH="1" flipV="1">
            <a:off x="8812306" y="2865829"/>
            <a:ext cx="489780" cy="173608"/>
          </a:xfrm>
          <a:custGeom>
            <a:avLst/>
            <a:gdLst/>
            <a:ahLst/>
            <a:cxnLst/>
            <a:rect l="l" t="t" r="r" b="b"/>
            <a:pathLst>
              <a:path w="489780" h="173608">
                <a:moveTo>
                  <a:pt x="489780" y="159854"/>
                </a:moveTo>
                <a:lnTo>
                  <a:pt x="485976" y="173608"/>
                </a:lnTo>
                <a:lnTo>
                  <a:pt x="475132"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2"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1" y="61434"/>
                  <a:pt x="443360" y="72140"/>
                  <a:pt x="461494" y="89721"/>
                </a:cubicBezTo>
                <a:cubicBezTo>
                  <a:pt x="479075" y="107854"/>
                  <a:pt x="489780" y="132604"/>
                  <a:pt x="489780" y="159854"/>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0" name="Teardrop 3"/>
          <p:cNvSpPr/>
          <p:nvPr/>
        </p:nvSpPr>
        <p:spPr>
          <a:xfrm rot="5400000" flipH="1" flipV="1">
            <a:off x="5449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1" name="Oval 610"/>
          <p:cNvSpPr/>
          <p:nvPr/>
        </p:nvSpPr>
        <p:spPr>
          <a:xfrm>
            <a:off x="66645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2" name="Oval 611"/>
          <p:cNvSpPr/>
          <p:nvPr/>
        </p:nvSpPr>
        <p:spPr>
          <a:xfrm>
            <a:off x="7667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3" name="Oval 612"/>
          <p:cNvSpPr/>
          <p:nvPr/>
        </p:nvSpPr>
        <p:spPr>
          <a:xfrm>
            <a:off x="16092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4" name="Oval 613"/>
          <p:cNvSpPr/>
          <p:nvPr/>
        </p:nvSpPr>
        <p:spPr>
          <a:xfrm>
            <a:off x="24518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5" name="Oval 614"/>
          <p:cNvSpPr/>
          <p:nvPr/>
        </p:nvSpPr>
        <p:spPr>
          <a:xfrm>
            <a:off x="32943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6" name="Oval 615"/>
          <p:cNvSpPr/>
          <p:nvPr/>
        </p:nvSpPr>
        <p:spPr>
          <a:xfrm>
            <a:off x="41368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7" name="Oval 616"/>
          <p:cNvSpPr/>
          <p:nvPr/>
        </p:nvSpPr>
        <p:spPr>
          <a:xfrm>
            <a:off x="49794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8" name="Oval 617"/>
          <p:cNvSpPr/>
          <p:nvPr/>
        </p:nvSpPr>
        <p:spPr>
          <a:xfrm>
            <a:off x="58219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9" name="Oval 618"/>
          <p:cNvSpPr/>
          <p:nvPr/>
        </p:nvSpPr>
        <p:spPr>
          <a:xfrm>
            <a:off x="83495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0" name="Oval 619"/>
          <p:cNvSpPr/>
          <p:nvPr/>
        </p:nvSpPr>
        <p:spPr>
          <a:xfrm>
            <a:off x="75070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1" name="Teardrop 3"/>
          <p:cNvSpPr/>
          <p:nvPr/>
        </p:nvSpPr>
        <p:spPr>
          <a:xfrm rot="5400000" flipH="1" flipV="1">
            <a:off x="60211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2" name="Teardrop 3"/>
          <p:cNvSpPr/>
          <p:nvPr/>
        </p:nvSpPr>
        <p:spPr>
          <a:xfrm rot="5400000" flipH="1" flipV="1">
            <a:off x="9659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3" name="Teardrop 3"/>
          <p:cNvSpPr/>
          <p:nvPr/>
        </p:nvSpPr>
        <p:spPr>
          <a:xfrm rot="5400000" flipH="1" flipV="1">
            <a:off x="18084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4" name="Teardrop 3"/>
          <p:cNvSpPr/>
          <p:nvPr/>
        </p:nvSpPr>
        <p:spPr>
          <a:xfrm rot="5400000" flipH="1" flipV="1">
            <a:off x="26510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5" name="Teardrop 3"/>
          <p:cNvSpPr/>
          <p:nvPr/>
        </p:nvSpPr>
        <p:spPr>
          <a:xfrm rot="5400000" flipH="1" flipV="1">
            <a:off x="34935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6" name="Teardrop 3"/>
          <p:cNvSpPr/>
          <p:nvPr/>
        </p:nvSpPr>
        <p:spPr>
          <a:xfrm rot="5400000" flipH="1" flipV="1">
            <a:off x="43361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7" name="Teardrop 3"/>
          <p:cNvSpPr/>
          <p:nvPr/>
        </p:nvSpPr>
        <p:spPr>
          <a:xfrm rot="5400000" flipH="1" flipV="1">
            <a:off x="51786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8" name="Teardrop 3"/>
          <p:cNvSpPr/>
          <p:nvPr/>
        </p:nvSpPr>
        <p:spPr>
          <a:xfrm rot="5400000" flipH="1" flipV="1">
            <a:off x="77062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9" name="Teardrop 3"/>
          <p:cNvSpPr/>
          <p:nvPr/>
        </p:nvSpPr>
        <p:spPr>
          <a:xfrm rot="5400000" flipH="1" flipV="1">
            <a:off x="68637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0" name="Teardrop 3"/>
          <p:cNvSpPr/>
          <p:nvPr/>
        </p:nvSpPr>
        <p:spPr>
          <a:xfrm rot="5400000" flipH="1" flipV="1">
            <a:off x="85488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1" name="Teardrop 3"/>
          <p:cNvSpPr/>
          <p:nvPr/>
        </p:nvSpPr>
        <p:spPr>
          <a:xfrm rot="5400000" flipH="1" flipV="1">
            <a:off x="1234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2" name="Oval 631"/>
          <p:cNvSpPr/>
          <p:nvPr/>
        </p:nvSpPr>
        <p:spPr>
          <a:xfrm>
            <a:off x="70866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3" name="Oval 632"/>
          <p:cNvSpPr/>
          <p:nvPr/>
        </p:nvSpPr>
        <p:spPr>
          <a:xfrm>
            <a:off x="3463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4" name="Oval 633"/>
          <p:cNvSpPr/>
          <p:nvPr/>
        </p:nvSpPr>
        <p:spPr>
          <a:xfrm>
            <a:off x="11888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5" name="Oval 634"/>
          <p:cNvSpPr/>
          <p:nvPr/>
        </p:nvSpPr>
        <p:spPr>
          <a:xfrm>
            <a:off x="20314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6" name="Oval 635"/>
          <p:cNvSpPr/>
          <p:nvPr/>
        </p:nvSpPr>
        <p:spPr>
          <a:xfrm>
            <a:off x="28739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7" name="Oval 636"/>
          <p:cNvSpPr/>
          <p:nvPr/>
        </p:nvSpPr>
        <p:spPr>
          <a:xfrm>
            <a:off x="37164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8" name="Oval 637"/>
          <p:cNvSpPr/>
          <p:nvPr/>
        </p:nvSpPr>
        <p:spPr>
          <a:xfrm>
            <a:off x="45590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9" name="Oval 638"/>
          <p:cNvSpPr/>
          <p:nvPr/>
        </p:nvSpPr>
        <p:spPr>
          <a:xfrm>
            <a:off x="54015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0" name="Oval 639"/>
          <p:cNvSpPr/>
          <p:nvPr/>
        </p:nvSpPr>
        <p:spPr>
          <a:xfrm>
            <a:off x="62441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1" name="Oval 640"/>
          <p:cNvSpPr/>
          <p:nvPr/>
        </p:nvSpPr>
        <p:spPr>
          <a:xfrm>
            <a:off x="87717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2" name="Oval 641"/>
          <p:cNvSpPr/>
          <p:nvPr/>
        </p:nvSpPr>
        <p:spPr>
          <a:xfrm>
            <a:off x="79291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3" name="Teardrop 3"/>
          <p:cNvSpPr/>
          <p:nvPr/>
        </p:nvSpPr>
        <p:spPr>
          <a:xfrm rot="5400000" flipH="1" flipV="1">
            <a:off x="64427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4" name="Teardrop 3"/>
          <p:cNvSpPr/>
          <p:nvPr/>
        </p:nvSpPr>
        <p:spPr>
          <a:xfrm rot="5400000" flipH="1" flipV="1">
            <a:off x="-148774" y="3639262"/>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5" name="Teardrop 3"/>
          <p:cNvSpPr/>
          <p:nvPr/>
        </p:nvSpPr>
        <p:spPr>
          <a:xfrm rot="5400000" flipH="1" flipV="1">
            <a:off x="13875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6" name="Teardrop 3"/>
          <p:cNvSpPr/>
          <p:nvPr/>
        </p:nvSpPr>
        <p:spPr>
          <a:xfrm rot="5400000" flipH="1" flipV="1">
            <a:off x="22300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7" name="Teardrop 3"/>
          <p:cNvSpPr/>
          <p:nvPr/>
        </p:nvSpPr>
        <p:spPr>
          <a:xfrm rot="5400000" flipH="1" flipV="1">
            <a:off x="30726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8" name="Teardrop 3"/>
          <p:cNvSpPr/>
          <p:nvPr/>
        </p:nvSpPr>
        <p:spPr>
          <a:xfrm rot="5400000" flipH="1" flipV="1">
            <a:off x="39151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9" name="Teardrop 3"/>
          <p:cNvSpPr/>
          <p:nvPr/>
        </p:nvSpPr>
        <p:spPr>
          <a:xfrm rot="5400000" flipH="1" flipV="1">
            <a:off x="47576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0" name="Teardrop 3"/>
          <p:cNvSpPr/>
          <p:nvPr/>
        </p:nvSpPr>
        <p:spPr>
          <a:xfrm rot="5400000" flipH="1" flipV="1">
            <a:off x="56002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1" name="Teardrop 3"/>
          <p:cNvSpPr/>
          <p:nvPr/>
        </p:nvSpPr>
        <p:spPr>
          <a:xfrm rot="5400000" flipH="1" flipV="1">
            <a:off x="81278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2" name="Teardrop 3"/>
          <p:cNvSpPr/>
          <p:nvPr/>
        </p:nvSpPr>
        <p:spPr>
          <a:xfrm rot="5400000" flipH="1" flipV="1">
            <a:off x="72853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3" name="Teardrop 3"/>
          <p:cNvSpPr/>
          <p:nvPr/>
        </p:nvSpPr>
        <p:spPr>
          <a:xfrm rot="5400000" flipH="1" flipV="1">
            <a:off x="8812306" y="3710008"/>
            <a:ext cx="489780" cy="173608"/>
          </a:xfrm>
          <a:custGeom>
            <a:avLst/>
            <a:gdLst/>
            <a:ahLst/>
            <a:cxnLst/>
            <a:rect l="l" t="t" r="r" b="b"/>
            <a:pathLst>
              <a:path w="489780" h="173608">
                <a:moveTo>
                  <a:pt x="489780" y="159854"/>
                </a:moveTo>
                <a:lnTo>
                  <a:pt x="485976" y="173608"/>
                </a:lnTo>
                <a:lnTo>
                  <a:pt x="475132"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2"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1" y="61434"/>
                  <a:pt x="443360" y="72140"/>
                  <a:pt x="461494" y="89721"/>
                </a:cubicBezTo>
                <a:cubicBezTo>
                  <a:pt x="479075" y="107854"/>
                  <a:pt x="489780" y="132604"/>
                  <a:pt x="489780" y="159854"/>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4" name="Teardrop 3"/>
          <p:cNvSpPr/>
          <p:nvPr/>
        </p:nvSpPr>
        <p:spPr>
          <a:xfrm rot="5400000" flipH="1" flipV="1">
            <a:off x="5449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5" name="Oval 654"/>
          <p:cNvSpPr/>
          <p:nvPr/>
        </p:nvSpPr>
        <p:spPr>
          <a:xfrm>
            <a:off x="66645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6" name="Oval 655"/>
          <p:cNvSpPr/>
          <p:nvPr/>
        </p:nvSpPr>
        <p:spPr>
          <a:xfrm>
            <a:off x="7667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7" name="Oval 656"/>
          <p:cNvSpPr/>
          <p:nvPr/>
        </p:nvSpPr>
        <p:spPr>
          <a:xfrm>
            <a:off x="16092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8" name="Oval 657"/>
          <p:cNvSpPr/>
          <p:nvPr/>
        </p:nvSpPr>
        <p:spPr>
          <a:xfrm>
            <a:off x="24518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9" name="Oval 658"/>
          <p:cNvSpPr/>
          <p:nvPr/>
        </p:nvSpPr>
        <p:spPr>
          <a:xfrm>
            <a:off x="32943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0" name="Oval 659"/>
          <p:cNvSpPr/>
          <p:nvPr/>
        </p:nvSpPr>
        <p:spPr>
          <a:xfrm>
            <a:off x="41368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1" name="Oval 660"/>
          <p:cNvSpPr/>
          <p:nvPr/>
        </p:nvSpPr>
        <p:spPr>
          <a:xfrm>
            <a:off x="49794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2" name="Oval 661"/>
          <p:cNvSpPr/>
          <p:nvPr/>
        </p:nvSpPr>
        <p:spPr>
          <a:xfrm>
            <a:off x="58219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3" name="Oval 662"/>
          <p:cNvSpPr/>
          <p:nvPr/>
        </p:nvSpPr>
        <p:spPr>
          <a:xfrm>
            <a:off x="83495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4" name="Oval 663"/>
          <p:cNvSpPr/>
          <p:nvPr/>
        </p:nvSpPr>
        <p:spPr>
          <a:xfrm>
            <a:off x="75070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5" name="Teardrop 3"/>
          <p:cNvSpPr/>
          <p:nvPr/>
        </p:nvSpPr>
        <p:spPr>
          <a:xfrm rot="5400000" flipH="1" flipV="1">
            <a:off x="60211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6" name="Teardrop 3"/>
          <p:cNvSpPr/>
          <p:nvPr/>
        </p:nvSpPr>
        <p:spPr>
          <a:xfrm rot="5400000" flipH="1" flipV="1">
            <a:off x="9659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7" name="Teardrop 3"/>
          <p:cNvSpPr/>
          <p:nvPr/>
        </p:nvSpPr>
        <p:spPr>
          <a:xfrm rot="5400000" flipH="1" flipV="1">
            <a:off x="18084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8" name="Teardrop 3"/>
          <p:cNvSpPr/>
          <p:nvPr/>
        </p:nvSpPr>
        <p:spPr>
          <a:xfrm rot="5400000" flipH="1" flipV="1">
            <a:off x="26510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9" name="Teardrop 3"/>
          <p:cNvSpPr/>
          <p:nvPr/>
        </p:nvSpPr>
        <p:spPr>
          <a:xfrm rot="5400000" flipH="1" flipV="1">
            <a:off x="34935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0" name="Teardrop 3"/>
          <p:cNvSpPr/>
          <p:nvPr/>
        </p:nvSpPr>
        <p:spPr>
          <a:xfrm rot="5400000" flipH="1" flipV="1">
            <a:off x="43361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1" name="Teardrop 3"/>
          <p:cNvSpPr/>
          <p:nvPr/>
        </p:nvSpPr>
        <p:spPr>
          <a:xfrm rot="5400000" flipH="1" flipV="1">
            <a:off x="51786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2" name="Teardrop 3"/>
          <p:cNvSpPr/>
          <p:nvPr/>
        </p:nvSpPr>
        <p:spPr>
          <a:xfrm rot="5400000" flipH="1" flipV="1">
            <a:off x="77062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3" name="Teardrop 3"/>
          <p:cNvSpPr/>
          <p:nvPr/>
        </p:nvSpPr>
        <p:spPr>
          <a:xfrm rot="5400000" flipH="1" flipV="1">
            <a:off x="68637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4" name="Teardrop 3"/>
          <p:cNvSpPr/>
          <p:nvPr/>
        </p:nvSpPr>
        <p:spPr>
          <a:xfrm rot="5400000" flipH="1" flipV="1">
            <a:off x="85488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5" name="Teardrop 3"/>
          <p:cNvSpPr/>
          <p:nvPr/>
        </p:nvSpPr>
        <p:spPr>
          <a:xfrm rot="5400000" flipH="1" flipV="1">
            <a:off x="1234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6" name="Oval 675"/>
          <p:cNvSpPr/>
          <p:nvPr/>
        </p:nvSpPr>
        <p:spPr>
          <a:xfrm>
            <a:off x="70866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7" name="Oval 676"/>
          <p:cNvSpPr/>
          <p:nvPr/>
        </p:nvSpPr>
        <p:spPr>
          <a:xfrm>
            <a:off x="3463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8" name="Oval 677"/>
          <p:cNvSpPr/>
          <p:nvPr/>
        </p:nvSpPr>
        <p:spPr>
          <a:xfrm>
            <a:off x="11888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9" name="Oval 678"/>
          <p:cNvSpPr/>
          <p:nvPr/>
        </p:nvSpPr>
        <p:spPr>
          <a:xfrm>
            <a:off x="20314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0" name="Oval 679"/>
          <p:cNvSpPr/>
          <p:nvPr/>
        </p:nvSpPr>
        <p:spPr>
          <a:xfrm>
            <a:off x="28739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1" name="Oval 680"/>
          <p:cNvSpPr/>
          <p:nvPr/>
        </p:nvSpPr>
        <p:spPr>
          <a:xfrm>
            <a:off x="37164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2" name="Oval 681"/>
          <p:cNvSpPr/>
          <p:nvPr/>
        </p:nvSpPr>
        <p:spPr>
          <a:xfrm>
            <a:off x="45590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3" name="Oval 682"/>
          <p:cNvSpPr/>
          <p:nvPr/>
        </p:nvSpPr>
        <p:spPr>
          <a:xfrm>
            <a:off x="54015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4" name="Oval 683"/>
          <p:cNvSpPr/>
          <p:nvPr/>
        </p:nvSpPr>
        <p:spPr>
          <a:xfrm>
            <a:off x="62441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5" name="Oval 684"/>
          <p:cNvSpPr/>
          <p:nvPr/>
        </p:nvSpPr>
        <p:spPr>
          <a:xfrm>
            <a:off x="87717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6" name="Oval 685"/>
          <p:cNvSpPr/>
          <p:nvPr/>
        </p:nvSpPr>
        <p:spPr>
          <a:xfrm>
            <a:off x="79291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7" name="Teardrop 3"/>
          <p:cNvSpPr/>
          <p:nvPr/>
        </p:nvSpPr>
        <p:spPr>
          <a:xfrm rot="5400000" flipH="1" flipV="1">
            <a:off x="663614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8" name="Teardrop 3"/>
          <p:cNvSpPr/>
          <p:nvPr/>
        </p:nvSpPr>
        <p:spPr>
          <a:xfrm rot="5400000" flipH="1" flipV="1">
            <a:off x="22905" y="4316257"/>
            <a:ext cx="232840" cy="278649"/>
          </a:xfrm>
          <a:custGeom>
            <a:avLst/>
            <a:gdLst/>
            <a:ahLst/>
            <a:cxnLst/>
            <a:rect l="l" t="t" r="r" b="b"/>
            <a:pathLst>
              <a:path w="232840" h="278649">
                <a:moveTo>
                  <a:pt x="232840" y="8776"/>
                </a:moveTo>
                <a:cubicBezTo>
                  <a:pt x="232449" y="34030"/>
                  <a:pt x="222519" y="59101"/>
                  <a:pt x="203250" y="78369"/>
                </a:cubicBezTo>
                <a:cubicBezTo>
                  <a:pt x="190082" y="91537"/>
                  <a:pt x="174206" y="100343"/>
                  <a:pt x="157326" y="104416"/>
                </a:cubicBezTo>
                <a:cubicBezTo>
                  <a:pt x="166417" y="119205"/>
                  <a:pt x="171406" y="136643"/>
                  <a:pt x="171406" y="155247"/>
                </a:cubicBezTo>
                <a:cubicBezTo>
                  <a:pt x="171406" y="182497"/>
                  <a:pt x="160701" y="207247"/>
                  <a:pt x="143120" y="225380"/>
                </a:cubicBezTo>
                <a:cubicBezTo>
                  <a:pt x="124986" y="242961"/>
                  <a:pt x="100237" y="253667"/>
                  <a:pt x="72986" y="253667"/>
                </a:cubicBezTo>
                <a:cubicBezTo>
                  <a:pt x="54383" y="253667"/>
                  <a:pt x="36945" y="248677"/>
                  <a:pt x="22156" y="239586"/>
                </a:cubicBezTo>
                <a:lnTo>
                  <a:pt x="0" y="278649"/>
                </a:lnTo>
                <a:lnTo>
                  <a:pt x="0" y="260595"/>
                </a:lnTo>
                <a:cubicBezTo>
                  <a:pt x="5973" y="252057"/>
                  <a:pt x="9654" y="242433"/>
                  <a:pt x="11467" y="232488"/>
                </a:cubicBezTo>
                <a:lnTo>
                  <a:pt x="0" y="218900"/>
                </a:lnTo>
                <a:lnTo>
                  <a:pt x="0" y="201603"/>
                </a:lnTo>
                <a:cubicBezTo>
                  <a:pt x="14950" y="226291"/>
                  <a:pt x="42305" y="241857"/>
                  <a:pt x="73296" y="241857"/>
                </a:cubicBezTo>
                <a:cubicBezTo>
                  <a:pt x="97207" y="241857"/>
                  <a:pt x="118953" y="232592"/>
                  <a:pt x="134965" y="217271"/>
                </a:cubicBezTo>
                <a:lnTo>
                  <a:pt x="0" y="82306"/>
                </a:lnTo>
                <a:lnTo>
                  <a:pt x="0" y="82216"/>
                </a:lnTo>
                <a:lnTo>
                  <a:pt x="135010" y="217225"/>
                </a:lnTo>
                <a:cubicBezTo>
                  <a:pt x="150331" y="201213"/>
                  <a:pt x="159597" y="179467"/>
                  <a:pt x="159597" y="155556"/>
                </a:cubicBezTo>
                <a:cubicBezTo>
                  <a:pt x="159597" y="105538"/>
                  <a:pt x="119048" y="64989"/>
                  <a:pt x="69030" y="64989"/>
                </a:cubicBezTo>
                <a:cubicBezTo>
                  <a:pt x="49952" y="65355"/>
                  <a:pt x="25806" y="60121"/>
                  <a:pt x="12948" y="46961"/>
                </a:cubicBezTo>
                <a:lnTo>
                  <a:pt x="0" y="66032"/>
                </a:lnTo>
                <a:lnTo>
                  <a:pt x="0" y="46474"/>
                </a:lnTo>
                <a:cubicBezTo>
                  <a:pt x="9193" y="32573"/>
                  <a:pt x="11853" y="16060"/>
                  <a:pt x="9334" y="0"/>
                </a:cubicBezTo>
                <a:lnTo>
                  <a:pt x="17529" y="0"/>
                </a:lnTo>
                <a:cubicBezTo>
                  <a:pt x="21671" y="11094"/>
                  <a:pt x="20740" y="22668"/>
                  <a:pt x="17673" y="33790"/>
                </a:cubicBezTo>
                <a:cubicBezTo>
                  <a:pt x="27631" y="50142"/>
                  <a:pt x="43609" y="53932"/>
                  <a:pt x="69593" y="53433"/>
                </a:cubicBezTo>
                <a:cubicBezTo>
                  <a:pt x="102600" y="53434"/>
                  <a:pt x="131938" y="69140"/>
                  <a:pt x="150227" y="93727"/>
                </a:cubicBezTo>
                <a:cubicBezTo>
                  <a:pt x="166735" y="90718"/>
                  <a:pt x="182357" y="82561"/>
                  <a:pt x="195118" y="69800"/>
                </a:cubicBezTo>
                <a:cubicBezTo>
                  <a:pt x="212026" y="52893"/>
                  <a:pt x="220851" y="30964"/>
                  <a:pt x="221339" y="8808"/>
                </a:cubicBezTo>
                <a:lnTo>
                  <a:pt x="136174" y="8808"/>
                </a:lnTo>
                <a:lnTo>
                  <a:pt x="136173" y="8744"/>
                </a:lnTo>
                <a:lnTo>
                  <a:pt x="221340" y="8744"/>
                </a:lnTo>
                <a:lnTo>
                  <a:pt x="219467" y="0"/>
                </a:lnTo>
                <a:lnTo>
                  <a:pt x="231012" y="0"/>
                </a:lnTo>
                <a:cubicBezTo>
                  <a:pt x="232616" y="2826"/>
                  <a:pt x="232794" y="5800"/>
                  <a:pt x="232840" y="8776"/>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9" name="Teardrop 3"/>
          <p:cNvSpPr/>
          <p:nvPr/>
        </p:nvSpPr>
        <p:spPr>
          <a:xfrm rot="5400000" flipH="1" flipV="1">
            <a:off x="158090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6"/>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5"/>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0" name="Teardrop 3"/>
          <p:cNvSpPr/>
          <p:nvPr/>
        </p:nvSpPr>
        <p:spPr>
          <a:xfrm rot="5400000" flipH="1" flipV="1">
            <a:off x="242344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1" name="Teardrop 3"/>
          <p:cNvSpPr/>
          <p:nvPr/>
        </p:nvSpPr>
        <p:spPr>
          <a:xfrm rot="5400000" flipH="1" flipV="1">
            <a:off x="326598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2" name="Teardrop 3"/>
          <p:cNvSpPr/>
          <p:nvPr/>
        </p:nvSpPr>
        <p:spPr>
          <a:xfrm rot="5400000" flipH="1" flipV="1">
            <a:off x="4108522" y="4185695"/>
            <a:ext cx="232840" cy="539773"/>
          </a:xfrm>
          <a:custGeom>
            <a:avLst/>
            <a:gdLst/>
            <a:ahLst/>
            <a:cxnLst/>
            <a:rect l="l" t="t" r="r" b="b"/>
            <a:pathLst>
              <a:path w="232840" h="539773">
                <a:moveTo>
                  <a:pt x="221340" y="269867"/>
                </a:moveTo>
                <a:cubicBezTo>
                  <a:pt x="220851" y="247712"/>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3" name="Teardrop 3"/>
          <p:cNvSpPr/>
          <p:nvPr/>
        </p:nvSpPr>
        <p:spPr>
          <a:xfrm rot="5400000" flipH="1" flipV="1">
            <a:off x="495106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4" name="Teardrop 3"/>
          <p:cNvSpPr/>
          <p:nvPr/>
        </p:nvSpPr>
        <p:spPr>
          <a:xfrm rot="5400000" flipH="1" flipV="1">
            <a:off x="579360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5" name="Teardrop 3"/>
          <p:cNvSpPr/>
          <p:nvPr/>
        </p:nvSpPr>
        <p:spPr>
          <a:xfrm rot="5400000" flipH="1" flipV="1">
            <a:off x="832122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6" name="Teardrop 3"/>
          <p:cNvSpPr/>
          <p:nvPr/>
        </p:nvSpPr>
        <p:spPr>
          <a:xfrm rot="5400000" flipH="1" flipV="1">
            <a:off x="747868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7" name="Teardrop 3"/>
          <p:cNvSpPr/>
          <p:nvPr/>
        </p:nvSpPr>
        <p:spPr>
          <a:xfrm rot="5400000" flipH="1" flipV="1">
            <a:off x="8991444" y="4419445"/>
            <a:ext cx="171406" cy="133705"/>
          </a:xfrm>
          <a:custGeom>
            <a:avLst/>
            <a:gdLst/>
            <a:ahLst/>
            <a:cxnLst/>
            <a:rect l="l" t="t" r="r" b="b"/>
            <a:pathLst>
              <a:path w="171406" h="133705">
                <a:moveTo>
                  <a:pt x="171406" y="123429"/>
                </a:moveTo>
                <a:lnTo>
                  <a:pt x="168564" y="133705"/>
                </a:lnTo>
                <a:lnTo>
                  <a:pt x="157460" y="133705"/>
                </a:lnTo>
                <a:cubicBezTo>
                  <a:pt x="159382" y="130353"/>
                  <a:pt x="159597" y="126761"/>
                  <a:pt x="159597" y="123119"/>
                </a:cubicBezTo>
                <a:cubicBezTo>
                  <a:pt x="159597" y="99209"/>
                  <a:pt x="150331" y="77462"/>
                  <a:pt x="135010" y="61451"/>
                </a:cubicBezTo>
                <a:lnTo>
                  <a:pt x="62756" y="133705"/>
                </a:lnTo>
                <a:lnTo>
                  <a:pt x="62665" y="133705"/>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6"/>
                  <a:pt x="5972" y="26608"/>
                  <a:pt x="0" y="18073"/>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8" name="Teardrop 3"/>
          <p:cNvSpPr/>
          <p:nvPr/>
        </p:nvSpPr>
        <p:spPr>
          <a:xfrm rot="5400000" flipH="1" flipV="1">
            <a:off x="733383"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2"/>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8"/>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9" name="Oval 1651"/>
          <p:cNvSpPr/>
          <p:nvPr/>
        </p:nvSpPr>
        <p:spPr>
          <a:xfrm>
            <a:off x="812619" y="4561319"/>
            <a:ext cx="7660836" cy="10682"/>
          </a:xfrm>
          <a:custGeom>
            <a:avLst/>
            <a:gdLst/>
            <a:ahLst/>
            <a:cxnLst/>
            <a:rect l="l" t="t" r="r" b="b"/>
            <a:pathLst>
              <a:path w="7660836" h="10682">
                <a:moveTo>
                  <a:pt x="7621848" y="0"/>
                </a:moveTo>
                <a:cubicBezTo>
                  <a:pt x="7636106" y="0"/>
                  <a:pt x="7649543" y="3516"/>
                  <a:pt x="7660836" y="10682"/>
                </a:cubicBezTo>
                <a:lnTo>
                  <a:pt x="7582860" y="10682"/>
                </a:lnTo>
                <a:cubicBezTo>
                  <a:pt x="7594153" y="3516"/>
                  <a:pt x="7607590" y="0"/>
                  <a:pt x="7621848" y="0"/>
                </a:cubicBezTo>
                <a:close/>
                <a:moveTo>
                  <a:pt x="6779308" y="0"/>
                </a:moveTo>
                <a:cubicBezTo>
                  <a:pt x="6793566" y="0"/>
                  <a:pt x="6807003" y="3516"/>
                  <a:pt x="6818296" y="10682"/>
                </a:cubicBezTo>
                <a:lnTo>
                  <a:pt x="6740320" y="10682"/>
                </a:lnTo>
                <a:cubicBezTo>
                  <a:pt x="6751613" y="3516"/>
                  <a:pt x="6765050" y="0"/>
                  <a:pt x="6779308" y="0"/>
                </a:cubicBezTo>
                <a:close/>
                <a:moveTo>
                  <a:pt x="5936768" y="0"/>
                </a:moveTo>
                <a:cubicBezTo>
                  <a:pt x="5951026" y="0"/>
                  <a:pt x="5964463" y="3516"/>
                  <a:pt x="5975757" y="10682"/>
                </a:cubicBezTo>
                <a:lnTo>
                  <a:pt x="5897780" y="10682"/>
                </a:lnTo>
                <a:cubicBezTo>
                  <a:pt x="5909073" y="3516"/>
                  <a:pt x="5922510" y="0"/>
                  <a:pt x="5936768" y="0"/>
                </a:cubicBezTo>
                <a:close/>
                <a:moveTo>
                  <a:pt x="5094228" y="0"/>
                </a:moveTo>
                <a:cubicBezTo>
                  <a:pt x="5108486" y="0"/>
                  <a:pt x="5121923" y="3516"/>
                  <a:pt x="5133217" y="10682"/>
                </a:cubicBezTo>
                <a:lnTo>
                  <a:pt x="5055240" y="10682"/>
                </a:lnTo>
                <a:cubicBezTo>
                  <a:pt x="5066533" y="3516"/>
                  <a:pt x="5079970" y="0"/>
                  <a:pt x="5094228" y="0"/>
                </a:cubicBezTo>
                <a:close/>
                <a:moveTo>
                  <a:pt x="4251688" y="0"/>
                </a:moveTo>
                <a:cubicBezTo>
                  <a:pt x="4265946" y="0"/>
                  <a:pt x="4279383" y="3516"/>
                  <a:pt x="4290676" y="10682"/>
                </a:cubicBezTo>
                <a:lnTo>
                  <a:pt x="4212700" y="10682"/>
                </a:lnTo>
                <a:cubicBezTo>
                  <a:pt x="4223993" y="3516"/>
                  <a:pt x="4237430" y="0"/>
                  <a:pt x="4251688" y="0"/>
                </a:cubicBezTo>
                <a:close/>
                <a:moveTo>
                  <a:pt x="3409148" y="0"/>
                </a:moveTo>
                <a:cubicBezTo>
                  <a:pt x="3423406" y="0"/>
                  <a:pt x="3436843" y="3516"/>
                  <a:pt x="3448136" y="10682"/>
                </a:cubicBezTo>
                <a:lnTo>
                  <a:pt x="3370160" y="10682"/>
                </a:lnTo>
                <a:cubicBezTo>
                  <a:pt x="3381453" y="3516"/>
                  <a:pt x="3394890" y="0"/>
                  <a:pt x="3409148" y="0"/>
                </a:cubicBezTo>
                <a:close/>
                <a:moveTo>
                  <a:pt x="2566608" y="0"/>
                </a:moveTo>
                <a:cubicBezTo>
                  <a:pt x="2580866" y="0"/>
                  <a:pt x="2594303" y="3516"/>
                  <a:pt x="2605596" y="10682"/>
                </a:cubicBezTo>
                <a:lnTo>
                  <a:pt x="2527620" y="10682"/>
                </a:lnTo>
                <a:cubicBezTo>
                  <a:pt x="2538913" y="3516"/>
                  <a:pt x="2552350" y="0"/>
                  <a:pt x="2566608" y="0"/>
                </a:cubicBezTo>
                <a:close/>
                <a:moveTo>
                  <a:pt x="1724068" y="0"/>
                </a:moveTo>
                <a:cubicBezTo>
                  <a:pt x="1738326" y="0"/>
                  <a:pt x="1751763" y="3516"/>
                  <a:pt x="1763056" y="10682"/>
                </a:cubicBezTo>
                <a:lnTo>
                  <a:pt x="1685080" y="10682"/>
                </a:lnTo>
                <a:cubicBezTo>
                  <a:pt x="1696373" y="3516"/>
                  <a:pt x="1709810" y="0"/>
                  <a:pt x="1724068" y="0"/>
                </a:cubicBezTo>
                <a:close/>
                <a:moveTo>
                  <a:pt x="881528" y="0"/>
                </a:moveTo>
                <a:cubicBezTo>
                  <a:pt x="895786" y="0"/>
                  <a:pt x="909223" y="3516"/>
                  <a:pt x="920516" y="10682"/>
                </a:cubicBezTo>
                <a:lnTo>
                  <a:pt x="842540" y="10682"/>
                </a:lnTo>
                <a:cubicBezTo>
                  <a:pt x="853833" y="3516"/>
                  <a:pt x="867270" y="0"/>
                  <a:pt x="881528" y="0"/>
                </a:cubicBezTo>
                <a:close/>
                <a:moveTo>
                  <a:pt x="38988" y="0"/>
                </a:moveTo>
                <a:cubicBezTo>
                  <a:pt x="53246" y="0"/>
                  <a:pt x="66683" y="3516"/>
                  <a:pt x="77976" y="10682"/>
                </a:cubicBezTo>
                <a:lnTo>
                  <a:pt x="0" y="10682"/>
                </a:lnTo>
                <a:cubicBezTo>
                  <a:pt x="11293" y="3516"/>
                  <a:pt x="24730" y="0"/>
                  <a:pt x="389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0" name="Oval 699"/>
          <p:cNvSpPr/>
          <p:nvPr/>
        </p:nvSpPr>
        <p:spPr>
          <a:xfrm>
            <a:off x="712049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1" name="Oval 700"/>
          <p:cNvSpPr/>
          <p:nvPr/>
        </p:nvSpPr>
        <p:spPr>
          <a:xfrm>
            <a:off x="37745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2" name="Oval 701"/>
          <p:cNvSpPr/>
          <p:nvPr/>
        </p:nvSpPr>
        <p:spPr>
          <a:xfrm>
            <a:off x="122033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3" name="Oval 702"/>
          <p:cNvSpPr/>
          <p:nvPr/>
        </p:nvSpPr>
        <p:spPr>
          <a:xfrm>
            <a:off x="206321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4" name="Oval 703"/>
          <p:cNvSpPr/>
          <p:nvPr/>
        </p:nvSpPr>
        <p:spPr>
          <a:xfrm>
            <a:off x="290609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5" name="Oval 704"/>
          <p:cNvSpPr/>
          <p:nvPr/>
        </p:nvSpPr>
        <p:spPr>
          <a:xfrm>
            <a:off x="374897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6" name="Oval 705"/>
          <p:cNvSpPr/>
          <p:nvPr/>
        </p:nvSpPr>
        <p:spPr>
          <a:xfrm>
            <a:off x="459185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7" name="Oval 706"/>
          <p:cNvSpPr/>
          <p:nvPr/>
        </p:nvSpPr>
        <p:spPr>
          <a:xfrm>
            <a:off x="543473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8" name="Oval 707"/>
          <p:cNvSpPr/>
          <p:nvPr/>
        </p:nvSpPr>
        <p:spPr>
          <a:xfrm>
            <a:off x="627761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09" name="Oval 708"/>
          <p:cNvSpPr/>
          <p:nvPr/>
        </p:nvSpPr>
        <p:spPr>
          <a:xfrm>
            <a:off x="880625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0" name="Oval 709"/>
          <p:cNvSpPr/>
          <p:nvPr/>
        </p:nvSpPr>
        <p:spPr>
          <a:xfrm>
            <a:off x="7963379" y="365858"/>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1" name="Oval 710"/>
          <p:cNvSpPr/>
          <p:nvPr/>
        </p:nvSpPr>
        <p:spPr>
          <a:xfrm>
            <a:off x="712049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2" name="Oval 711"/>
          <p:cNvSpPr/>
          <p:nvPr/>
        </p:nvSpPr>
        <p:spPr>
          <a:xfrm>
            <a:off x="37745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3" name="Oval 712"/>
          <p:cNvSpPr/>
          <p:nvPr/>
        </p:nvSpPr>
        <p:spPr>
          <a:xfrm>
            <a:off x="122033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4" name="Oval 713"/>
          <p:cNvSpPr/>
          <p:nvPr/>
        </p:nvSpPr>
        <p:spPr>
          <a:xfrm>
            <a:off x="206321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5" name="Oval 714"/>
          <p:cNvSpPr/>
          <p:nvPr/>
        </p:nvSpPr>
        <p:spPr>
          <a:xfrm>
            <a:off x="290609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6" name="Oval 715"/>
          <p:cNvSpPr/>
          <p:nvPr/>
        </p:nvSpPr>
        <p:spPr>
          <a:xfrm>
            <a:off x="374897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7" name="Oval 716"/>
          <p:cNvSpPr/>
          <p:nvPr/>
        </p:nvSpPr>
        <p:spPr>
          <a:xfrm>
            <a:off x="459185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8" name="Oval 717"/>
          <p:cNvSpPr/>
          <p:nvPr/>
        </p:nvSpPr>
        <p:spPr>
          <a:xfrm>
            <a:off x="543473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19" name="Oval 718"/>
          <p:cNvSpPr/>
          <p:nvPr/>
        </p:nvSpPr>
        <p:spPr>
          <a:xfrm>
            <a:off x="627761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0" name="Oval 719"/>
          <p:cNvSpPr/>
          <p:nvPr/>
        </p:nvSpPr>
        <p:spPr>
          <a:xfrm>
            <a:off x="880625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1" name="Oval 720"/>
          <p:cNvSpPr/>
          <p:nvPr/>
        </p:nvSpPr>
        <p:spPr>
          <a:xfrm>
            <a:off x="7963379" y="121135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2" name="Oval 721"/>
          <p:cNvSpPr/>
          <p:nvPr/>
        </p:nvSpPr>
        <p:spPr>
          <a:xfrm>
            <a:off x="712049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3" name="Oval 722"/>
          <p:cNvSpPr/>
          <p:nvPr/>
        </p:nvSpPr>
        <p:spPr>
          <a:xfrm>
            <a:off x="37745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4" name="Oval 723"/>
          <p:cNvSpPr/>
          <p:nvPr/>
        </p:nvSpPr>
        <p:spPr>
          <a:xfrm>
            <a:off x="122033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5" name="Oval 724"/>
          <p:cNvSpPr/>
          <p:nvPr/>
        </p:nvSpPr>
        <p:spPr>
          <a:xfrm>
            <a:off x="206321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6" name="Oval 725"/>
          <p:cNvSpPr/>
          <p:nvPr/>
        </p:nvSpPr>
        <p:spPr>
          <a:xfrm>
            <a:off x="290609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7" name="Oval 726"/>
          <p:cNvSpPr/>
          <p:nvPr/>
        </p:nvSpPr>
        <p:spPr>
          <a:xfrm>
            <a:off x="374897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8" name="Oval 727"/>
          <p:cNvSpPr/>
          <p:nvPr/>
        </p:nvSpPr>
        <p:spPr>
          <a:xfrm>
            <a:off x="459185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29" name="Oval 728"/>
          <p:cNvSpPr/>
          <p:nvPr/>
        </p:nvSpPr>
        <p:spPr>
          <a:xfrm>
            <a:off x="543473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0" name="Oval 729"/>
          <p:cNvSpPr/>
          <p:nvPr/>
        </p:nvSpPr>
        <p:spPr>
          <a:xfrm>
            <a:off x="627761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1" name="Oval 730"/>
          <p:cNvSpPr/>
          <p:nvPr/>
        </p:nvSpPr>
        <p:spPr>
          <a:xfrm>
            <a:off x="880625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2" name="Oval 731"/>
          <p:cNvSpPr/>
          <p:nvPr/>
        </p:nvSpPr>
        <p:spPr>
          <a:xfrm>
            <a:off x="7963379" y="2053953"/>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3" name="Oval 732"/>
          <p:cNvSpPr/>
          <p:nvPr/>
        </p:nvSpPr>
        <p:spPr>
          <a:xfrm>
            <a:off x="712049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4" name="Oval 733"/>
          <p:cNvSpPr/>
          <p:nvPr/>
        </p:nvSpPr>
        <p:spPr>
          <a:xfrm>
            <a:off x="37745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5" name="Oval 734"/>
          <p:cNvSpPr/>
          <p:nvPr/>
        </p:nvSpPr>
        <p:spPr>
          <a:xfrm>
            <a:off x="122033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6" name="Oval 735"/>
          <p:cNvSpPr/>
          <p:nvPr/>
        </p:nvSpPr>
        <p:spPr>
          <a:xfrm>
            <a:off x="206321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7" name="Oval 736"/>
          <p:cNvSpPr/>
          <p:nvPr/>
        </p:nvSpPr>
        <p:spPr>
          <a:xfrm>
            <a:off x="290609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8" name="Oval 737"/>
          <p:cNvSpPr/>
          <p:nvPr/>
        </p:nvSpPr>
        <p:spPr>
          <a:xfrm>
            <a:off x="374897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39" name="Oval 738"/>
          <p:cNvSpPr/>
          <p:nvPr/>
        </p:nvSpPr>
        <p:spPr>
          <a:xfrm>
            <a:off x="459185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0" name="Oval 739"/>
          <p:cNvSpPr/>
          <p:nvPr/>
        </p:nvSpPr>
        <p:spPr>
          <a:xfrm>
            <a:off x="543473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1" name="Oval 740"/>
          <p:cNvSpPr/>
          <p:nvPr/>
        </p:nvSpPr>
        <p:spPr>
          <a:xfrm>
            <a:off x="627761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2" name="Oval 741"/>
          <p:cNvSpPr/>
          <p:nvPr/>
        </p:nvSpPr>
        <p:spPr>
          <a:xfrm>
            <a:off x="880625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3" name="Oval 742"/>
          <p:cNvSpPr/>
          <p:nvPr/>
        </p:nvSpPr>
        <p:spPr>
          <a:xfrm>
            <a:off x="7963379" y="2902626"/>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4" name="Oval 743"/>
          <p:cNvSpPr/>
          <p:nvPr/>
        </p:nvSpPr>
        <p:spPr>
          <a:xfrm>
            <a:off x="712049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5" name="Oval 744"/>
          <p:cNvSpPr/>
          <p:nvPr/>
        </p:nvSpPr>
        <p:spPr>
          <a:xfrm>
            <a:off x="37745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6" name="Oval 745"/>
          <p:cNvSpPr/>
          <p:nvPr/>
        </p:nvSpPr>
        <p:spPr>
          <a:xfrm>
            <a:off x="122033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7" name="Oval 746"/>
          <p:cNvSpPr/>
          <p:nvPr/>
        </p:nvSpPr>
        <p:spPr>
          <a:xfrm>
            <a:off x="206321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8" name="Oval 747"/>
          <p:cNvSpPr/>
          <p:nvPr/>
        </p:nvSpPr>
        <p:spPr>
          <a:xfrm>
            <a:off x="290609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49" name="Oval 748"/>
          <p:cNvSpPr/>
          <p:nvPr/>
        </p:nvSpPr>
        <p:spPr>
          <a:xfrm>
            <a:off x="374897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50" name="Oval 749"/>
          <p:cNvSpPr/>
          <p:nvPr/>
        </p:nvSpPr>
        <p:spPr>
          <a:xfrm>
            <a:off x="459185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51" name="Oval 750"/>
          <p:cNvSpPr/>
          <p:nvPr/>
        </p:nvSpPr>
        <p:spPr>
          <a:xfrm>
            <a:off x="543473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52" name="Oval 751"/>
          <p:cNvSpPr/>
          <p:nvPr/>
        </p:nvSpPr>
        <p:spPr>
          <a:xfrm>
            <a:off x="627761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53" name="Oval 752"/>
          <p:cNvSpPr/>
          <p:nvPr/>
        </p:nvSpPr>
        <p:spPr>
          <a:xfrm>
            <a:off x="880625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754" name="Oval 753"/>
          <p:cNvSpPr/>
          <p:nvPr/>
        </p:nvSpPr>
        <p:spPr>
          <a:xfrm>
            <a:off x="7963379" y="3746805"/>
            <a:ext cx="100015" cy="100014"/>
          </a:xfrm>
          <a:prstGeom prst="ellipse">
            <a:avLst/>
          </a:prstGeom>
          <a:solidFill>
            <a:schemeClr val="bg1"/>
          </a:solidFill>
          <a:ln w="13970">
            <a:solidFill>
              <a:schemeClr val="accent3">
                <a:lumMod val="75000"/>
              </a:schemeClr>
            </a:solidFill>
          </a:ln>
        </p:spPr>
        <p:style>
          <a:lnRef idx="1">
            <a:schemeClr val="accent1"/>
          </a:lnRef>
          <a:fillRef idx="0">
            <a:schemeClr val="accent1"/>
          </a:fillRef>
          <a:effectRef idx="0">
            <a:schemeClr val="accent1"/>
          </a:effectRef>
          <a:fontRef idx="minor">
            <a:schemeClr val="tx1"/>
          </a:fontRef>
        </p:style>
      </p:sp>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460760A0-126A-40E1-B20F-1A08F5B653E1}" type="datetimeFigureOut">
              <a:rPr lang="en-US" smtClean="0"/>
              <a:pPr/>
              <a:t>5/7/2016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AB8020-A362-47BD-8790-A1D67767883E}" type="slidenum">
              <a:rPr lang="en-US" smtClean="0"/>
              <a:pPr/>
              <a:t>‹#›</a:t>
            </a:fld>
            <a:endParaRPr lang="en-US"/>
          </a:p>
        </p:txBody>
      </p:sp>
      <p:cxnSp>
        <p:nvCxnSpPr>
          <p:cNvPr id="8" name="Straight Connector 7"/>
          <p:cNvCxnSpPr/>
          <p:nvPr/>
        </p:nvCxnSpPr>
        <p:spPr>
          <a:xfrm flipV="1">
            <a:off x="629013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2561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60760A0-126A-40E1-B20F-1A08F5B653E1}" type="datetimeFigureOut">
              <a:rPr lang="en-US" smtClean="0"/>
              <a:pPr/>
              <a:t>5/7/2016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AB8020-A362-47BD-8790-A1D67767883E}" type="slidenum">
              <a:rPr lang="en-US" smtClean="0"/>
              <a:pPr/>
              <a:t>‹#›</a:t>
            </a:fld>
            <a:endParaRPr lang="en-US"/>
          </a:p>
        </p:txBody>
      </p:sp>
    </p:spTree>
    <p:extLst>
      <p:ext uri="{BB962C8B-B14F-4D97-AF65-F5344CB8AC3E}">
        <p14:creationId xmlns:p14="http://schemas.microsoft.com/office/powerpoint/2010/main" val="3018279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971675"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42950" y="762000"/>
            <a:ext cx="5686425"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60760A0-126A-40E1-B20F-1A08F5B653E1}" type="datetimeFigureOut">
              <a:rPr lang="en-US" smtClean="0"/>
              <a:pPr/>
              <a:t>5/7/2016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AB8020-A362-47BD-8790-A1D67767883E}" type="slidenum">
              <a:rPr lang="en-US" smtClean="0"/>
              <a:pPr/>
              <a:t>‹#›</a:t>
            </a:fld>
            <a:endParaRPr lang="en-US"/>
          </a:p>
        </p:txBody>
      </p:sp>
      <p:cxnSp>
        <p:nvCxnSpPr>
          <p:cNvPr id="7" name="Straight Connector 6"/>
          <p:cNvCxnSpPr/>
          <p:nvPr/>
        </p:nvCxnSpPr>
        <p:spPr>
          <a:xfrm rot="5400000" flipV="1">
            <a:off x="7543800" y="173563"/>
            <a:ext cx="0" cy="6858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7525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60760A0-126A-40E1-B20F-1A08F5B653E1}" type="datetimeFigureOut">
              <a:rPr lang="en-US" smtClean="0"/>
              <a:pPr/>
              <a:t>5/7/2016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AB8020-A362-47BD-8790-A1D67767883E}" type="slidenum">
              <a:rPr lang="en-US" smtClean="0"/>
              <a:pPr/>
              <a:t>‹#›</a:t>
            </a:fld>
            <a:endParaRPr lang="en-US"/>
          </a:p>
        </p:txBody>
      </p:sp>
    </p:spTree>
    <p:extLst>
      <p:ext uri="{BB962C8B-B14F-4D97-AF65-F5344CB8AC3E}">
        <p14:creationId xmlns:p14="http://schemas.microsoft.com/office/powerpoint/2010/main" val="24248206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9" name="Group 8"/>
          <p:cNvGrpSpPr/>
          <p:nvPr/>
        </p:nvGrpSpPr>
        <p:grpSpPr>
          <a:xfrm>
            <a:off x="0" y="420256"/>
            <a:ext cx="9144000" cy="3795497"/>
            <a:chOff x="0" y="420256"/>
            <a:chExt cx="12188952" cy="3795497"/>
          </a:xfrm>
        </p:grpSpPr>
        <p:cxnSp>
          <p:nvCxnSpPr>
            <p:cNvPr id="10" name="Straight Connector 9"/>
            <p:cNvCxnSpPr/>
            <p:nvPr/>
          </p:nvCxnSpPr>
          <p:spPr>
            <a:xfrm>
              <a:off x="0" y="4215753"/>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3794032"/>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3372310"/>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0" y="2950588"/>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0" y="2528866"/>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0" y="2107144"/>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0" y="1685422"/>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0" y="1263700"/>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0" y="841978"/>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420256"/>
              <a:ext cx="12188952" cy="0"/>
            </a:xfrm>
            <a:prstGeom prst="line">
              <a:avLst/>
            </a:prstGeom>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Rectangle 379"/>
          <p:cNvSpPr/>
          <p:nvPr/>
        </p:nvSpPr>
        <p:spPr>
          <a:xfrm rot="18900000" flipV="1">
            <a:off x="8146056" y="-427079"/>
            <a:ext cx="13716" cy="2816931"/>
          </a:xfrm>
          <a:custGeom>
            <a:avLst/>
            <a:gdLst/>
            <a:ahLst/>
            <a:cxnLst/>
            <a:rect l="l" t="t" r="r" b="b"/>
            <a:pathLst>
              <a:path w="13716" h="2816931">
                <a:moveTo>
                  <a:pt x="0" y="2816931"/>
                </a:moveTo>
                <a:lnTo>
                  <a:pt x="13716" y="2803216"/>
                </a:lnTo>
                <a:lnTo>
                  <a:pt x="13716" y="13716"/>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56"/>
          <p:cNvSpPr/>
          <p:nvPr/>
        </p:nvSpPr>
        <p:spPr>
          <a:xfrm>
            <a:off x="1" y="0"/>
            <a:ext cx="8865825" cy="4572004"/>
          </a:xfrm>
          <a:custGeom>
            <a:avLst/>
            <a:gdLst/>
            <a:ahLst/>
            <a:cxnLst/>
            <a:rect l="l" t="t" r="r" b="b"/>
            <a:pathLst>
              <a:path w="8865825" h="4572004">
                <a:moveTo>
                  <a:pt x="5901406" y="4"/>
                </a:moveTo>
                <a:lnTo>
                  <a:pt x="5915122" y="4"/>
                </a:lnTo>
                <a:lnTo>
                  <a:pt x="5915122" y="4572004"/>
                </a:lnTo>
                <a:lnTo>
                  <a:pt x="5901406" y="4572004"/>
                </a:lnTo>
                <a:close/>
                <a:moveTo>
                  <a:pt x="5058348" y="3"/>
                </a:moveTo>
                <a:lnTo>
                  <a:pt x="5072064" y="3"/>
                </a:lnTo>
                <a:lnTo>
                  <a:pt x="5072064" y="4572003"/>
                </a:lnTo>
                <a:lnTo>
                  <a:pt x="5058348" y="4572003"/>
                </a:lnTo>
                <a:close/>
                <a:moveTo>
                  <a:pt x="6322935" y="2"/>
                </a:moveTo>
                <a:lnTo>
                  <a:pt x="6336651" y="2"/>
                </a:lnTo>
                <a:lnTo>
                  <a:pt x="6336651" y="4572002"/>
                </a:lnTo>
                <a:lnTo>
                  <a:pt x="6322935" y="4572002"/>
                </a:lnTo>
                <a:close/>
                <a:moveTo>
                  <a:pt x="5479877" y="2"/>
                </a:moveTo>
                <a:lnTo>
                  <a:pt x="5493593" y="2"/>
                </a:lnTo>
                <a:lnTo>
                  <a:pt x="5493593" y="4572002"/>
                </a:lnTo>
                <a:lnTo>
                  <a:pt x="5479877" y="4572002"/>
                </a:lnTo>
                <a:close/>
                <a:moveTo>
                  <a:pt x="4636819" y="2"/>
                </a:moveTo>
                <a:lnTo>
                  <a:pt x="4650535" y="2"/>
                </a:lnTo>
                <a:lnTo>
                  <a:pt x="4650535" y="4572002"/>
                </a:lnTo>
                <a:lnTo>
                  <a:pt x="4636819" y="4572002"/>
                </a:lnTo>
                <a:close/>
                <a:moveTo>
                  <a:pt x="4215290" y="2"/>
                </a:moveTo>
                <a:lnTo>
                  <a:pt x="4229006" y="2"/>
                </a:lnTo>
                <a:lnTo>
                  <a:pt x="4229006" y="4572002"/>
                </a:lnTo>
                <a:lnTo>
                  <a:pt x="4215290" y="4572002"/>
                </a:lnTo>
                <a:close/>
                <a:moveTo>
                  <a:pt x="421529" y="2"/>
                </a:moveTo>
                <a:lnTo>
                  <a:pt x="435245" y="2"/>
                </a:lnTo>
                <a:lnTo>
                  <a:pt x="435245" y="4572002"/>
                </a:lnTo>
                <a:lnTo>
                  <a:pt x="421529" y="4572002"/>
                </a:lnTo>
                <a:close/>
                <a:moveTo>
                  <a:pt x="0" y="2"/>
                </a:moveTo>
                <a:lnTo>
                  <a:pt x="13716" y="2"/>
                </a:lnTo>
                <a:lnTo>
                  <a:pt x="13716" y="4572002"/>
                </a:lnTo>
                <a:lnTo>
                  <a:pt x="0" y="4572002"/>
                </a:lnTo>
                <a:close/>
                <a:moveTo>
                  <a:pt x="3372232" y="1"/>
                </a:moveTo>
                <a:lnTo>
                  <a:pt x="3385948" y="1"/>
                </a:lnTo>
                <a:lnTo>
                  <a:pt x="3385948" y="4572001"/>
                </a:lnTo>
                <a:lnTo>
                  <a:pt x="3372232" y="4572001"/>
                </a:lnTo>
                <a:close/>
                <a:moveTo>
                  <a:pt x="8852109" y="0"/>
                </a:moveTo>
                <a:lnTo>
                  <a:pt x="8865825" y="0"/>
                </a:lnTo>
                <a:lnTo>
                  <a:pt x="8865825" y="4572000"/>
                </a:lnTo>
                <a:lnTo>
                  <a:pt x="8852109" y="4572000"/>
                </a:lnTo>
                <a:close/>
                <a:moveTo>
                  <a:pt x="8430580" y="0"/>
                </a:moveTo>
                <a:lnTo>
                  <a:pt x="8444296" y="0"/>
                </a:lnTo>
                <a:lnTo>
                  <a:pt x="8444296" y="4572000"/>
                </a:lnTo>
                <a:lnTo>
                  <a:pt x="8430580" y="4572000"/>
                </a:lnTo>
                <a:close/>
                <a:moveTo>
                  <a:pt x="8009051" y="0"/>
                </a:moveTo>
                <a:lnTo>
                  <a:pt x="8022767" y="0"/>
                </a:lnTo>
                <a:lnTo>
                  <a:pt x="8022767" y="4572000"/>
                </a:lnTo>
                <a:lnTo>
                  <a:pt x="8009051" y="4572000"/>
                </a:lnTo>
                <a:close/>
                <a:moveTo>
                  <a:pt x="7587522" y="0"/>
                </a:moveTo>
                <a:lnTo>
                  <a:pt x="7601238" y="0"/>
                </a:lnTo>
                <a:lnTo>
                  <a:pt x="7601238" y="4572000"/>
                </a:lnTo>
                <a:lnTo>
                  <a:pt x="7587522" y="4572000"/>
                </a:lnTo>
                <a:close/>
                <a:moveTo>
                  <a:pt x="7165993" y="0"/>
                </a:moveTo>
                <a:lnTo>
                  <a:pt x="7179709" y="0"/>
                </a:lnTo>
                <a:lnTo>
                  <a:pt x="7179709" y="4572000"/>
                </a:lnTo>
                <a:lnTo>
                  <a:pt x="7165993" y="4572000"/>
                </a:lnTo>
                <a:close/>
                <a:moveTo>
                  <a:pt x="6744464" y="0"/>
                </a:moveTo>
                <a:lnTo>
                  <a:pt x="6758180" y="0"/>
                </a:lnTo>
                <a:lnTo>
                  <a:pt x="6758180" y="4572000"/>
                </a:lnTo>
                <a:lnTo>
                  <a:pt x="6744464" y="4572000"/>
                </a:lnTo>
                <a:close/>
                <a:moveTo>
                  <a:pt x="3793761" y="0"/>
                </a:moveTo>
                <a:lnTo>
                  <a:pt x="3807477" y="0"/>
                </a:lnTo>
                <a:lnTo>
                  <a:pt x="3807477" y="4572000"/>
                </a:lnTo>
                <a:lnTo>
                  <a:pt x="3793761" y="4572000"/>
                </a:lnTo>
                <a:close/>
                <a:moveTo>
                  <a:pt x="2950703" y="0"/>
                </a:moveTo>
                <a:lnTo>
                  <a:pt x="2964419" y="0"/>
                </a:lnTo>
                <a:lnTo>
                  <a:pt x="2964419" y="4572000"/>
                </a:lnTo>
                <a:lnTo>
                  <a:pt x="2950703" y="4572000"/>
                </a:lnTo>
                <a:close/>
                <a:moveTo>
                  <a:pt x="2529174" y="0"/>
                </a:moveTo>
                <a:lnTo>
                  <a:pt x="2542890" y="0"/>
                </a:lnTo>
                <a:lnTo>
                  <a:pt x="2542890" y="4572000"/>
                </a:lnTo>
                <a:lnTo>
                  <a:pt x="2529174" y="4572000"/>
                </a:lnTo>
                <a:close/>
                <a:moveTo>
                  <a:pt x="2107645" y="0"/>
                </a:moveTo>
                <a:lnTo>
                  <a:pt x="2121361" y="0"/>
                </a:lnTo>
                <a:lnTo>
                  <a:pt x="2121361" y="4572000"/>
                </a:lnTo>
                <a:lnTo>
                  <a:pt x="2107645" y="4572000"/>
                </a:lnTo>
                <a:close/>
                <a:moveTo>
                  <a:pt x="1686116" y="0"/>
                </a:moveTo>
                <a:lnTo>
                  <a:pt x="1699832" y="0"/>
                </a:lnTo>
                <a:lnTo>
                  <a:pt x="1699832" y="4572000"/>
                </a:lnTo>
                <a:lnTo>
                  <a:pt x="1686116" y="4572000"/>
                </a:lnTo>
                <a:close/>
                <a:moveTo>
                  <a:pt x="1264587" y="0"/>
                </a:moveTo>
                <a:lnTo>
                  <a:pt x="1278303" y="0"/>
                </a:lnTo>
                <a:lnTo>
                  <a:pt x="1278303" y="4572000"/>
                </a:lnTo>
                <a:lnTo>
                  <a:pt x="1264587" y="4572000"/>
                </a:lnTo>
                <a:close/>
                <a:moveTo>
                  <a:pt x="843058" y="0"/>
                </a:moveTo>
                <a:lnTo>
                  <a:pt x="856774" y="0"/>
                </a:lnTo>
                <a:lnTo>
                  <a:pt x="856774" y="4572000"/>
                </a:lnTo>
                <a:lnTo>
                  <a:pt x="843058" y="457200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Rectangle 87"/>
          <p:cNvSpPr/>
          <p:nvPr/>
        </p:nvSpPr>
        <p:spPr>
          <a:xfrm rot="2700000">
            <a:off x="2311242" y="-967047"/>
            <a:ext cx="13716" cy="6570294"/>
          </a:xfrm>
          <a:custGeom>
            <a:avLst/>
            <a:gdLst/>
            <a:ahLst/>
            <a:cxnLst/>
            <a:rect l="l" t="t" r="r" b="b"/>
            <a:pathLst>
              <a:path w="13716" h="6570294">
                <a:moveTo>
                  <a:pt x="0" y="6556578"/>
                </a:moveTo>
                <a:lnTo>
                  <a:pt x="13716" y="6570294"/>
                </a:lnTo>
                <a:lnTo>
                  <a:pt x="13716" y="6570294"/>
                </a:lnTo>
                <a:lnTo>
                  <a:pt x="0" y="6556578"/>
                </a:lnTo>
                <a:close/>
                <a:moveTo>
                  <a:pt x="0" y="13716"/>
                </a:moveTo>
                <a:lnTo>
                  <a:pt x="13716" y="0"/>
                </a:lnTo>
                <a:lnTo>
                  <a:pt x="13716" y="6465786"/>
                </a:lnTo>
                <a:lnTo>
                  <a:pt x="0" y="647950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88"/>
          <p:cNvSpPr/>
          <p:nvPr/>
        </p:nvSpPr>
        <p:spPr>
          <a:xfrm rot="2700000">
            <a:off x="3186527" y="-953751"/>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Rectangle 89"/>
          <p:cNvSpPr/>
          <p:nvPr/>
        </p:nvSpPr>
        <p:spPr>
          <a:xfrm rot="2700000">
            <a:off x="4029713" y="-953750"/>
            <a:ext cx="13716" cy="6479503"/>
          </a:xfrm>
          <a:custGeom>
            <a:avLst/>
            <a:gdLst/>
            <a:ahLst/>
            <a:cxnLst/>
            <a:rect l="l" t="t" r="r" b="b"/>
            <a:pathLst>
              <a:path w="13716" h="6479503">
                <a:moveTo>
                  <a:pt x="0" y="13716"/>
                </a:moveTo>
                <a:lnTo>
                  <a:pt x="13716" y="0"/>
                </a:lnTo>
                <a:lnTo>
                  <a:pt x="13716" y="6465787"/>
                </a:lnTo>
                <a:lnTo>
                  <a:pt x="0" y="64795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90"/>
          <p:cNvSpPr/>
          <p:nvPr/>
        </p:nvSpPr>
        <p:spPr>
          <a:xfrm rot="2700000">
            <a:off x="4872899" y="-953750"/>
            <a:ext cx="13716" cy="6479503"/>
          </a:xfrm>
          <a:custGeom>
            <a:avLst/>
            <a:gdLst/>
            <a:ahLst/>
            <a:cxnLst/>
            <a:rect l="l" t="t" r="r" b="b"/>
            <a:pathLst>
              <a:path w="13716" h="6479503">
                <a:moveTo>
                  <a:pt x="0" y="13716"/>
                </a:moveTo>
                <a:lnTo>
                  <a:pt x="13716" y="0"/>
                </a:lnTo>
                <a:lnTo>
                  <a:pt x="13716" y="6465786"/>
                </a:lnTo>
                <a:lnTo>
                  <a:pt x="0" y="64795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91"/>
          <p:cNvSpPr/>
          <p:nvPr/>
        </p:nvSpPr>
        <p:spPr>
          <a:xfrm rot="2700000">
            <a:off x="5716086" y="-953749"/>
            <a:ext cx="13716" cy="6479501"/>
          </a:xfrm>
          <a:custGeom>
            <a:avLst/>
            <a:gdLst/>
            <a:ahLst/>
            <a:cxnLst/>
            <a:rect l="l" t="t" r="r" b="b"/>
            <a:pathLst>
              <a:path w="13716" h="6479501">
                <a:moveTo>
                  <a:pt x="0" y="13716"/>
                </a:moveTo>
                <a:lnTo>
                  <a:pt x="13716" y="0"/>
                </a:lnTo>
                <a:lnTo>
                  <a:pt x="13716" y="6465785"/>
                </a:lnTo>
                <a:lnTo>
                  <a:pt x="0" y="6479501"/>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92"/>
          <p:cNvSpPr/>
          <p:nvPr/>
        </p:nvSpPr>
        <p:spPr>
          <a:xfrm rot="2700000">
            <a:off x="6559272" y="-953750"/>
            <a:ext cx="13716" cy="6479502"/>
          </a:xfrm>
          <a:custGeom>
            <a:avLst/>
            <a:gdLst/>
            <a:ahLst/>
            <a:cxnLst/>
            <a:rect l="l" t="t" r="r" b="b"/>
            <a:pathLst>
              <a:path w="13716" h="6479502">
                <a:moveTo>
                  <a:pt x="0" y="13716"/>
                </a:moveTo>
                <a:lnTo>
                  <a:pt x="13716" y="0"/>
                </a:lnTo>
                <a:lnTo>
                  <a:pt x="13715" y="6465787"/>
                </a:lnTo>
                <a:lnTo>
                  <a:pt x="0" y="647950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 name="Rectangle 93"/>
          <p:cNvSpPr/>
          <p:nvPr/>
        </p:nvSpPr>
        <p:spPr>
          <a:xfrm rot="2700000">
            <a:off x="7126799" y="-278554"/>
            <a:ext cx="13716" cy="5699824"/>
          </a:xfrm>
          <a:custGeom>
            <a:avLst/>
            <a:gdLst/>
            <a:ahLst/>
            <a:cxnLst/>
            <a:rect l="l" t="t" r="r" b="b"/>
            <a:pathLst>
              <a:path w="13716" h="5699824">
                <a:moveTo>
                  <a:pt x="0" y="0"/>
                </a:moveTo>
                <a:lnTo>
                  <a:pt x="13716" y="13717"/>
                </a:lnTo>
                <a:lnTo>
                  <a:pt x="13716" y="5686109"/>
                </a:lnTo>
                <a:lnTo>
                  <a:pt x="1" y="5699824"/>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Rectangle 95"/>
          <p:cNvSpPr/>
          <p:nvPr/>
        </p:nvSpPr>
        <p:spPr>
          <a:xfrm rot="2700000">
            <a:off x="7969986" y="1747381"/>
            <a:ext cx="13716" cy="3314931"/>
          </a:xfrm>
          <a:custGeom>
            <a:avLst/>
            <a:gdLst/>
            <a:ahLst/>
            <a:cxnLst/>
            <a:rect l="l" t="t" r="r" b="b"/>
            <a:pathLst>
              <a:path w="13716" h="3314931">
                <a:moveTo>
                  <a:pt x="0" y="0"/>
                </a:moveTo>
                <a:lnTo>
                  <a:pt x="13716" y="13716"/>
                </a:lnTo>
                <a:lnTo>
                  <a:pt x="13716" y="3301215"/>
                </a:lnTo>
                <a:lnTo>
                  <a:pt x="0" y="3314931"/>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96"/>
          <p:cNvSpPr/>
          <p:nvPr/>
        </p:nvSpPr>
        <p:spPr>
          <a:xfrm rot="2700000">
            <a:off x="8391577" y="2765192"/>
            <a:ext cx="13716" cy="2122490"/>
          </a:xfrm>
          <a:custGeom>
            <a:avLst/>
            <a:gdLst/>
            <a:ahLst/>
            <a:cxnLst/>
            <a:rect l="l" t="t" r="r" b="b"/>
            <a:pathLst>
              <a:path w="13716" h="2122490">
                <a:moveTo>
                  <a:pt x="0" y="0"/>
                </a:moveTo>
                <a:lnTo>
                  <a:pt x="13716" y="13716"/>
                </a:lnTo>
                <a:lnTo>
                  <a:pt x="13716" y="2108774"/>
                </a:lnTo>
                <a:lnTo>
                  <a:pt x="0" y="212249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97"/>
          <p:cNvSpPr/>
          <p:nvPr/>
        </p:nvSpPr>
        <p:spPr>
          <a:xfrm rot="2700000">
            <a:off x="8813172" y="3783010"/>
            <a:ext cx="13717" cy="930041"/>
          </a:xfrm>
          <a:custGeom>
            <a:avLst/>
            <a:gdLst/>
            <a:ahLst/>
            <a:cxnLst/>
            <a:rect l="l" t="t" r="r" b="b"/>
            <a:pathLst>
              <a:path w="13717" h="930041">
                <a:moveTo>
                  <a:pt x="0" y="0"/>
                </a:moveTo>
                <a:lnTo>
                  <a:pt x="13717" y="13717"/>
                </a:lnTo>
                <a:lnTo>
                  <a:pt x="13717" y="916324"/>
                </a:lnTo>
                <a:lnTo>
                  <a:pt x="1" y="930041"/>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102"/>
          <p:cNvSpPr/>
          <p:nvPr/>
        </p:nvSpPr>
        <p:spPr>
          <a:xfrm rot="2700000">
            <a:off x="203277" y="-93899"/>
            <a:ext cx="13716" cy="608068"/>
          </a:xfrm>
          <a:custGeom>
            <a:avLst/>
            <a:gdLst/>
            <a:ahLst/>
            <a:cxnLst/>
            <a:rect l="l" t="t" r="r" b="b"/>
            <a:pathLst>
              <a:path w="13716" h="608068">
                <a:moveTo>
                  <a:pt x="0" y="13716"/>
                </a:moveTo>
                <a:lnTo>
                  <a:pt x="13716" y="0"/>
                </a:lnTo>
                <a:lnTo>
                  <a:pt x="13716" y="608068"/>
                </a:lnTo>
                <a:lnTo>
                  <a:pt x="0" y="59435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103"/>
          <p:cNvSpPr/>
          <p:nvPr/>
        </p:nvSpPr>
        <p:spPr>
          <a:xfrm rot="2700000">
            <a:off x="624870" y="-268529"/>
            <a:ext cx="13716" cy="1800514"/>
          </a:xfrm>
          <a:custGeom>
            <a:avLst/>
            <a:gdLst/>
            <a:ahLst/>
            <a:cxnLst/>
            <a:rect l="l" t="t" r="r" b="b"/>
            <a:pathLst>
              <a:path w="13716" h="1800514">
                <a:moveTo>
                  <a:pt x="0" y="13716"/>
                </a:moveTo>
                <a:lnTo>
                  <a:pt x="13716" y="0"/>
                </a:lnTo>
                <a:lnTo>
                  <a:pt x="13716" y="1800514"/>
                </a:lnTo>
                <a:lnTo>
                  <a:pt x="0" y="178679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4" name="Rectangle 104"/>
          <p:cNvSpPr/>
          <p:nvPr/>
        </p:nvSpPr>
        <p:spPr>
          <a:xfrm rot="2700000">
            <a:off x="1046463" y="-443158"/>
            <a:ext cx="13716" cy="2992958"/>
          </a:xfrm>
          <a:custGeom>
            <a:avLst/>
            <a:gdLst/>
            <a:ahLst/>
            <a:cxnLst/>
            <a:rect l="l" t="t" r="r" b="b"/>
            <a:pathLst>
              <a:path w="13716" h="2992958">
                <a:moveTo>
                  <a:pt x="0" y="13716"/>
                </a:moveTo>
                <a:lnTo>
                  <a:pt x="13716" y="0"/>
                </a:lnTo>
                <a:lnTo>
                  <a:pt x="13716" y="2992958"/>
                </a:lnTo>
                <a:lnTo>
                  <a:pt x="0" y="297924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5" name="Rectangle 105"/>
          <p:cNvSpPr/>
          <p:nvPr/>
        </p:nvSpPr>
        <p:spPr>
          <a:xfrm rot="2700000">
            <a:off x="1468056" y="-617788"/>
            <a:ext cx="13716" cy="4185404"/>
          </a:xfrm>
          <a:custGeom>
            <a:avLst/>
            <a:gdLst/>
            <a:ahLst/>
            <a:cxnLst/>
            <a:rect l="l" t="t" r="r" b="b"/>
            <a:pathLst>
              <a:path w="13716" h="4185404">
                <a:moveTo>
                  <a:pt x="0" y="13716"/>
                </a:moveTo>
                <a:lnTo>
                  <a:pt x="13716" y="0"/>
                </a:lnTo>
                <a:lnTo>
                  <a:pt x="13716" y="4185404"/>
                </a:lnTo>
                <a:lnTo>
                  <a:pt x="0" y="417168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6" name="Rectangle 106"/>
          <p:cNvSpPr/>
          <p:nvPr/>
        </p:nvSpPr>
        <p:spPr>
          <a:xfrm rot="2700000">
            <a:off x="1889649" y="-792416"/>
            <a:ext cx="13716" cy="5377849"/>
          </a:xfrm>
          <a:custGeom>
            <a:avLst/>
            <a:gdLst/>
            <a:ahLst/>
            <a:cxnLst/>
            <a:rect l="l" t="t" r="r" b="b"/>
            <a:pathLst>
              <a:path w="13716" h="5377849">
                <a:moveTo>
                  <a:pt x="0" y="13716"/>
                </a:moveTo>
                <a:lnTo>
                  <a:pt x="13716" y="0"/>
                </a:lnTo>
                <a:lnTo>
                  <a:pt x="13716" y="5377849"/>
                </a:lnTo>
                <a:lnTo>
                  <a:pt x="0" y="536413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7" name="Rectangle 148"/>
          <p:cNvSpPr/>
          <p:nvPr/>
        </p:nvSpPr>
        <p:spPr>
          <a:xfrm rot="18900000" flipV="1">
            <a:off x="2070569" y="-450209"/>
            <a:ext cx="13716" cy="5889566"/>
          </a:xfrm>
          <a:custGeom>
            <a:avLst/>
            <a:gdLst/>
            <a:ahLst/>
            <a:cxnLst/>
            <a:rect l="l" t="t" r="r" b="b"/>
            <a:pathLst>
              <a:path w="13716" h="5889566">
                <a:moveTo>
                  <a:pt x="13716" y="5889566"/>
                </a:moveTo>
                <a:lnTo>
                  <a:pt x="13716" y="0"/>
                </a:lnTo>
                <a:lnTo>
                  <a:pt x="0" y="13716"/>
                </a:lnTo>
                <a:lnTo>
                  <a:pt x="0" y="587585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8" name="Rectangle 323"/>
          <p:cNvSpPr/>
          <p:nvPr/>
        </p:nvSpPr>
        <p:spPr>
          <a:xfrm rot="18900000" flipV="1">
            <a:off x="1648976" y="567610"/>
            <a:ext cx="13716" cy="4697119"/>
          </a:xfrm>
          <a:custGeom>
            <a:avLst/>
            <a:gdLst/>
            <a:ahLst/>
            <a:cxnLst/>
            <a:rect l="l" t="t" r="r" b="b"/>
            <a:pathLst>
              <a:path w="13716" h="4697119">
                <a:moveTo>
                  <a:pt x="13716" y="4697119"/>
                </a:moveTo>
                <a:lnTo>
                  <a:pt x="13716" y="0"/>
                </a:lnTo>
                <a:lnTo>
                  <a:pt x="0" y="13716"/>
                </a:lnTo>
                <a:lnTo>
                  <a:pt x="0" y="468340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9" name="Rectangle 324"/>
          <p:cNvSpPr/>
          <p:nvPr/>
        </p:nvSpPr>
        <p:spPr>
          <a:xfrm rot="18900000" flipV="1">
            <a:off x="1227383" y="1585424"/>
            <a:ext cx="13716" cy="3504674"/>
          </a:xfrm>
          <a:custGeom>
            <a:avLst/>
            <a:gdLst/>
            <a:ahLst/>
            <a:cxnLst/>
            <a:rect l="l" t="t" r="r" b="b"/>
            <a:pathLst>
              <a:path w="13716" h="3504674">
                <a:moveTo>
                  <a:pt x="13716" y="3504674"/>
                </a:moveTo>
                <a:lnTo>
                  <a:pt x="13716" y="0"/>
                </a:lnTo>
                <a:lnTo>
                  <a:pt x="0" y="13716"/>
                </a:lnTo>
                <a:lnTo>
                  <a:pt x="0" y="349095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Rectangle 325"/>
          <p:cNvSpPr/>
          <p:nvPr/>
        </p:nvSpPr>
        <p:spPr>
          <a:xfrm rot="18900000" flipV="1">
            <a:off x="805790" y="2603242"/>
            <a:ext cx="13716" cy="2312226"/>
          </a:xfrm>
          <a:custGeom>
            <a:avLst/>
            <a:gdLst/>
            <a:ahLst/>
            <a:cxnLst/>
            <a:rect l="l" t="t" r="r" b="b"/>
            <a:pathLst>
              <a:path w="13716" h="2312226">
                <a:moveTo>
                  <a:pt x="13716" y="2312226"/>
                </a:moveTo>
                <a:lnTo>
                  <a:pt x="13716" y="0"/>
                </a:lnTo>
                <a:lnTo>
                  <a:pt x="0" y="13716"/>
                </a:lnTo>
                <a:lnTo>
                  <a:pt x="0" y="229851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326"/>
          <p:cNvSpPr/>
          <p:nvPr/>
        </p:nvSpPr>
        <p:spPr>
          <a:xfrm rot="18900000" flipV="1">
            <a:off x="384198" y="3621057"/>
            <a:ext cx="13716" cy="1119782"/>
          </a:xfrm>
          <a:custGeom>
            <a:avLst/>
            <a:gdLst/>
            <a:ahLst/>
            <a:cxnLst/>
            <a:rect l="l" t="t" r="r" b="b"/>
            <a:pathLst>
              <a:path w="13716" h="1119782">
                <a:moveTo>
                  <a:pt x="13716" y="1119782"/>
                </a:moveTo>
                <a:lnTo>
                  <a:pt x="13716" y="0"/>
                </a:lnTo>
                <a:lnTo>
                  <a:pt x="0" y="13716"/>
                </a:lnTo>
                <a:lnTo>
                  <a:pt x="0" y="110606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 name="Rectangle 371"/>
          <p:cNvSpPr/>
          <p:nvPr/>
        </p:nvSpPr>
        <p:spPr>
          <a:xfrm rot="18900000" flipV="1">
            <a:off x="2705180" y="-953749"/>
            <a:ext cx="13716" cy="6479500"/>
          </a:xfrm>
          <a:custGeom>
            <a:avLst/>
            <a:gdLst/>
            <a:ahLst/>
            <a:cxnLst/>
            <a:rect l="l" t="t" r="r" b="b"/>
            <a:pathLst>
              <a:path w="13716" h="6479500">
                <a:moveTo>
                  <a:pt x="0" y="6479500"/>
                </a:moveTo>
                <a:lnTo>
                  <a:pt x="13716" y="6465784"/>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 name="Rectangle 373"/>
          <p:cNvSpPr/>
          <p:nvPr/>
        </p:nvSpPr>
        <p:spPr>
          <a:xfrm rot="18900000" flipV="1">
            <a:off x="4391552" y="-953749"/>
            <a:ext cx="13716" cy="6479500"/>
          </a:xfrm>
          <a:custGeom>
            <a:avLst/>
            <a:gdLst/>
            <a:ahLst/>
            <a:cxnLst/>
            <a:rect l="l" t="t" r="r" b="b"/>
            <a:pathLst>
              <a:path w="13716" h="6479500">
                <a:moveTo>
                  <a:pt x="0" y="6479500"/>
                </a:moveTo>
                <a:lnTo>
                  <a:pt x="13716" y="6465784"/>
                </a:lnTo>
                <a:lnTo>
                  <a:pt x="13716" y="0"/>
                </a:lnTo>
                <a:lnTo>
                  <a:pt x="0" y="13715"/>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 name="Rectangle 375"/>
          <p:cNvSpPr/>
          <p:nvPr/>
        </p:nvSpPr>
        <p:spPr>
          <a:xfrm rot="18900000" flipV="1">
            <a:off x="6077925" y="-953749"/>
            <a:ext cx="13716" cy="6479501"/>
          </a:xfrm>
          <a:custGeom>
            <a:avLst/>
            <a:gdLst/>
            <a:ahLst/>
            <a:cxnLst/>
            <a:rect l="l" t="t" r="r" b="b"/>
            <a:pathLst>
              <a:path w="13716" h="6479501">
                <a:moveTo>
                  <a:pt x="0" y="6479501"/>
                </a:moveTo>
                <a:lnTo>
                  <a:pt x="13716" y="6465785"/>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 name="Rectangle 376"/>
          <p:cNvSpPr/>
          <p:nvPr/>
        </p:nvSpPr>
        <p:spPr>
          <a:xfrm rot="18900000" flipV="1">
            <a:off x="6881278" y="-950966"/>
            <a:ext cx="13716" cy="6394268"/>
          </a:xfrm>
          <a:custGeom>
            <a:avLst/>
            <a:gdLst/>
            <a:ahLst/>
            <a:cxnLst/>
            <a:rect l="l" t="t" r="r" b="b"/>
            <a:pathLst>
              <a:path w="13716" h="6394268">
                <a:moveTo>
                  <a:pt x="13716" y="6380553"/>
                </a:moveTo>
                <a:lnTo>
                  <a:pt x="13716" y="13716"/>
                </a:lnTo>
                <a:lnTo>
                  <a:pt x="0" y="0"/>
                </a:lnTo>
                <a:lnTo>
                  <a:pt x="0" y="639426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 name="Rectangle 377"/>
          <p:cNvSpPr/>
          <p:nvPr/>
        </p:nvSpPr>
        <p:spPr>
          <a:xfrm rot="18900000" flipV="1">
            <a:off x="7302869" y="-776336"/>
            <a:ext cx="13717" cy="5201823"/>
          </a:xfrm>
          <a:custGeom>
            <a:avLst/>
            <a:gdLst/>
            <a:ahLst/>
            <a:cxnLst/>
            <a:rect l="l" t="t" r="r" b="b"/>
            <a:pathLst>
              <a:path w="13717" h="5201823">
                <a:moveTo>
                  <a:pt x="1" y="5201823"/>
                </a:moveTo>
                <a:lnTo>
                  <a:pt x="13717" y="5188106"/>
                </a:lnTo>
                <a:lnTo>
                  <a:pt x="13717" y="13717"/>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 name="Rectangle 378"/>
          <p:cNvSpPr/>
          <p:nvPr/>
        </p:nvSpPr>
        <p:spPr>
          <a:xfrm rot="18900000" flipV="1">
            <a:off x="7742935" y="-582310"/>
            <a:ext cx="13716" cy="4009378"/>
          </a:xfrm>
          <a:custGeom>
            <a:avLst/>
            <a:gdLst/>
            <a:ahLst/>
            <a:cxnLst/>
            <a:rect l="l" t="t" r="r" b="b"/>
            <a:pathLst>
              <a:path w="13716" h="4009378">
                <a:moveTo>
                  <a:pt x="13716" y="3995663"/>
                </a:moveTo>
                <a:lnTo>
                  <a:pt x="13716" y="13717"/>
                </a:lnTo>
                <a:lnTo>
                  <a:pt x="0" y="0"/>
                </a:lnTo>
                <a:lnTo>
                  <a:pt x="0" y="400937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 name="Rectangle 138"/>
          <p:cNvSpPr/>
          <p:nvPr/>
        </p:nvSpPr>
        <p:spPr>
          <a:xfrm rot="18900000" flipV="1">
            <a:off x="8567649" y="-252451"/>
            <a:ext cx="13715" cy="1624488"/>
          </a:xfrm>
          <a:custGeom>
            <a:avLst/>
            <a:gdLst/>
            <a:ahLst/>
            <a:cxnLst/>
            <a:rect l="l" t="t" r="r" b="b"/>
            <a:pathLst>
              <a:path w="13715" h="1624488">
                <a:moveTo>
                  <a:pt x="0" y="1624488"/>
                </a:moveTo>
                <a:lnTo>
                  <a:pt x="13715" y="1610773"/>
                </a:lnTo>
                <a:lnTo>
                  <a:pt x="13715" y="13715"/>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 name="Freeform 48"/>
          <p:cNvSpPr/>
          <p:nvPr/>
        </p:nvSpPr>
        <p:spPr>
          <a:xfrm rot="18900000" flipV="1">
            <a:off x="8989243" y="-77819"/>
            <a:ext cx="13715" cy="432040"/>
          </a:xfrm>
          <a:custGeom>
            <a:avLst/>
            <a:gdLst/>
            <a:ahLst/>
            <a:cxnLst/>
            <a:rect l="l" t="t" r="r" b="b"/>
            <a:pathLst>
              <a:path w="13715" h="432040">
                <a:moveTo>
                  <a:pt x="0" y="432040"/>
                </a:moveTo>
                <a:lnTo>
                  <a:pt x="13715" y="418325"/>
                </a:lnTo>
                <a:lnTo>
                  <a:pt x="13715" y="13715"/>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 name="Rectangle 372"/>
          <p:cNvSpPr/>
          <p:nvPr/>
        </p:nvSpPr>
        <p:spPr>
          <a:xfrm rot="18900000" flipV="1">
            <a:off x="3543517" y="-965458"/>
            <a:ext cx="13716" cy="6493219"/>
          </a:xfrm>
          <a:custGeom>
            <a:avLst/>
            <a:gdLst/>
            <a:ahLst/>
            <a:cxnLst/>
            <a:rect l="l" t="t" r="r" b="b"/>
            <a:pathLst>
              <a:path w="13716" h="6493219">
                <a:moveTo>
                  <a:pt x="0" y="6493219"/>
                </a:moveTo>
                <a:lnTo>
                  <a:pt x="13716" y="6479503"/>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 name="Rectangle 374"/>
          <p:cNvSpPr/>
          <p:nvPr/>
        </p:nvSpPr>
        <p:spPr>
          <a:xfrm rot="18900000" flipV="1">
            <a:off x="5229889" y="-965458"/>
            <a:ext cx="13716" cy="6493220"/>
          </a:xfrm>
          <a:custGeom>
            <a:avLst/>
            <a:gdLst/>
            <a:ahLst/>
            <a:cxnLst/>
            <a:rect l="l" t="t" r="r" b="b"/>
            <a:pathLst>
              <a:path w="13716" h="6493220">
                <a:moveTo>
                  <a:pt x="0" y="6493220"/>
                </a:moveTo>
                <a:lnTo>
                  <a:pt x="13716" y="6479504"/>
                </a:lnTo>
                <a:lnTo>
                  <a:pt x="13716" y="0"/>
                </a:lnTo>
                <a:lnTo>
                  <a:pt x="0" y="1371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 name="Teardrop 3"/>
          <p:cNvSpPr/>
          <p:nvPr/>
        </p:nvSpPr>
        <p:spPr>
          <a:xfrm rot="5400000" flipH="1" flipV="1">
            <a:off x="64427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 name="Teardrop 3"/>
          <p:cNvSpPr/>
          <p:nvPr/>
        </p:nvSpPr>
        <p:spPr>
          <a:xfrm rot="5400000" flipH="1" flipV="1">
            <a:off x="-148774" y="258315"/>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1"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6" y="223846"/>
                </a:cubicBezTo>
                <a:lnTo>
                  <a:pt x="221347" y="232509"/>
                </a:lnTo>
                <a:cubicBezTo>
                  <a:pt x="224389"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0"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1" y="93753"/>
                </a:cubicBezTo>
                <a:cubicBezTo>
                  <a:pt x="100880" y="69151"/>
                  <a:pt x="130228" y="53433"/>
                  <a:pt x="163247" y="53433"/>
                </a:cubicBezTo>
                <a:cubicBezTo>
                  <a:pt x="186137" y="53872"/>
                  <a:pt x="201262" y="50984"/>
                  <a:pt x="211354"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8"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1" y="8808"/>
                </a:lnTo>
                <a:lnTo>
                  <a:pt x="515981" y="8744"/>
                </a:lnTo>
                <a:lnTo>
                  <a:pt x="601147" y="8744"/>
                </a:lnTo>
                <a:lnTo>
                  <a:pt x="599274"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 name="Teardrop 3"/>
          <p:cNvSpPr/>
          <p:nvPr/>
        </p:nvSpPr>
        <p:spPr>
          <a:xfrm rot="5400000" flipH="1" flipV="1">
            <a:off x="13875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 name="Teardrop 3"/>
          <p:cNvSpPr/>
          <p:nvPr/>
        </p:nvSpPr>
        <p:spPr>
          <a:xfrm rot="5400000" flipH="1" flipV="1">
            <a:off x="223007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 name="Teardrop 3"/>
          <p:cNvSpPr/>
          <p:nvPr/>
        </p:nvSpPr>
        <p:spPr>
          <a:xfrm rot="5400000" flipH="1" flipV="1">
            <a:off x="30726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 name="Teardrop 3"/>
          <p:cNvSpPr/>
          <p:nvPr/>
        </p:nvSpPr>
        <p:spPr>
          <a:xfrm rot="5400000" flipH="1" flipV="1">
            <a:off x="39151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 name="Teardrop 3"/>
          <p:cNvSpPr/>
          <p:nvPr/>
        </p:nvSpPr>
        <p:spPr>
          <a:xfrm rot="5400000" flipH="1" flipV="1">
            <a:off x="47576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 name="Teardrop 3"/>
          <p:cNvSpPr/>
          <p:nvPr/>
        </p:nvSpPr>
        <p:spPr>
          <a:xfrm rot="5400000" flipH="1" flipV="1">
            <a:off x="560023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 name="Teardrop 3"/>
          <p:cNvSpPr/>
          <p:nvPr/>
        </p:nvSpPr>
        <p:spPr>
          <a:xfrm rot="5400000" flipH="1" flipV="1">
            <a:off x="812785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Teardrop 3"/>
          <p:cNvSpPr/>
          <p:nvPr/>
        </p:nvSpPr>
        <p:spPr>
          <a:xfrm rot="5400000" flipH="1" flipV="1">
            <a:off x="728531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Teardrop 3"/>
          <p:cNvSpPr/>
          <p:nvPr/>
        </p:nvSpPr>
        <p:spPr>
          <a:xfrm rot="5400000" flipH="1" flipV="1">
            <a:off x="8812306" y="329061"/>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29"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3"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8" y="173608"/>
                </a:lnTo>
                <a:lnTo>
                  <a:pt x="3810" y="173608"/>
                </a:lnTo>
                <a:cubicBezTo>
                  <a:pt x="332" y="169383"/>
                  <a:pt x="0" y="164657"/>
                  <a:pt x="0" y="159854"/>
                </a:cubicBezTo>
                <a:cubicBezTo>
                  <a:pt x="0" y="132604"/>
                  <a:pt x="10705"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Teardrop 3"/>
          <p:cNvSpPr/>
          <p:nvPr/>
        </p:nvSpPr>
        <p:spPr>
          <a:xfrm rot="5400000" flipH="1" flipV="1">
            <a:off x="544992" y="109541"/>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Teardrop 3"/>
          <p:cNvSpPr/>
          <p:nvPr/>
        </p:nvSpPr>
        <p:spPr>
          <a:xfrm rot="5400000" flipH="1" flipV="1">
            <a:off x="60211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 name="Teardrop 3"/>
          <p:cNvSpPr/>
          <p:nvPr/>
        </p:nvSpPr>
        <p:spPr>
          <a:xfrm rot="5400000" flipH="1" flipV="1">
            <a:off x="9659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 name="Teardrop 3"/>
          <p:cNvSpPr/>
          <p:nvPr/>
        </p:nvSpPr>
        <p:spPr>
          <a:xfrm rot="5400000" flipH="1" flipV="1">
            <a:off x="180848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7" name="Teardrop 3"/>
          <p:cNvSpPr/>
          <p:nvPr/>
        </p:nvSpPr>
        <p:spPr>
          <a:xfrm rot="5400000" flipH="1" flipV="1">
            <a:off x="26510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8" name="Teardrop 3"/>
          <p:cNvSpPr/>
          <p:nvPr/>
        </p:nvSpPr>
        <p:spPr>
          <a:xfrm rot="5400000" flipH="1" flipV="1">
            <a:off x="34935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9" name="Teardrop 3"/>
          <p:cNvSpPr/>
          <p:nvPr/>
        </p:nvSpPr>
        <p:spPr>
          <a:xfrm rot="5400000" flipH="1" flipV="1">
            <a:off x="43361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 name="Teardrop 3"/>
          <p:cNvSpPr/>
          <p:nvPr/>
        </p:nvSpPr>
        <p:spPr>
          <a:xfrm rot="5400000" flipH="1" flipV="1">
            <a:off x="517864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 name="Teardrop 3"/>
          <p:cNvSpPr/>
          <p:nvPr/>
        </p:nvSpPr>
        <p:spPr>
          <a:xfrm rot="5400000" flipH="1" flipV="1">
            <a:off x="770626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 name="Teardrop 3"/>
          <p:cNvSpPr/>
          <p:nvPr/>
        </p:nvSpPr>
        <p:spPr>
          <a:xfrm rot="5400000" flipH="1" flipV="1">
            <a:off x="686372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 name="Teardrop 3"/>
          <p:cNvSpPr/>
          <p:nvPr/>
        </p:nvSpPr>
        <p:spPr>
          <a:xfrm rot="5400000" flipH="1" flipV="1">
            <a:off x="85488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 name="Teardrop 3"/>
          <p:cNvSpPr/>
          <p:nvPr/>
        </p:nvSpPr>
        <p:spPr>
          <a:xfrm rot="5400000" flipH="1" flipV="1">
            <a:off x="123402" y="53022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5" name="Teardrop 3"/>
          <p:cNvSpPr/>
          <p:nvPr/>
        </p:nvSpPr>
        <p:spPr>
          <a:xfrm rot="5400000" flipH="1" flipV="1">
            <a:off x="617401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 name="Teardrop 3"/>
          <p:cNvSpPr/>
          <p:nvPr/>
        </p:nvSpPr>
        <p:spPr>
          <a:xfrm rot="5400000" flipH="1" flipV="1">
            <a:off x="111877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699"/>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8"/>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 name="Teardrop 3"/>
          <p:cNvSpPr/>
          <p:nvPr/>
        </p:nvSpPr>
        <p:spPr>
          <a:xfrm rot="5400000" flipH="1" flipV="1">
            <a:off x="196131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4"/>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90"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Teardrop 3"/>
          <p:cNvSpPr/>
          <p:nvPr/>
        </p:nvSpPr>
        <p:spPr>
          <a:xfrm rot="5400000" flipH="1" flipV="1">
            <a:off x="280385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Teardrop 3"/>
          <p:cNvSpPr/>
          <p:nvPr/>
        </p:nvSpPr>
        <p:spPr>
          <a:xfrm rot="5400000" flipH="1" flipV="1">
            <a:off x="364639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1"/>
                </a:cubicBezTo>
                <a:cubicBezTo>
                  <a:pt x="100880" y="366700"/>
                  <a:pt x="130228" y="350981"/>
                  <a:pt x="163247" y="350981"/>
                </a:cubicBezTo>
                <a:cubicBezTo>
                  <a:pt x="186137" y="351421"/>
                  <a:pt x="201262" y="348532"/>
                  <a:pt x="211354" y="336664"/>
                </a:cubicBezTo>
                <a:cubicBezTo>
                  <a:pt x="212796" y="334968"/>
                  <a:pt x="214135" y="333090"/>
                  <a:pt x="215380" y="331011"/>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8"/>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2"/>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5"/>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5"/>
                  <a:pt x="61434" y="178458"/>
                  <a:pt x="61434" y="159855"/>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 name="Teardrop 3"/>
          <p:cNvSpPr/>
          <p:nvPr/>
        </p:nvSpPr>
        <p:spPr>
          <a:xfrm rot="5400000" flipH="1" flipV="1">
            <a:off x="448893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 name="Teardrop 3"/>
          <p:cNvSpPr/>
          <p:nvPr/>
        </p:nvSpPr>
        <p:spPr>
          <a:xfrm rot="5400000" flipH="1" flipV="1">
            <a:off x="533147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 name="Teardrop 3"/>
          <p:cNvSpPr/>
          <p:nvPr/>
        </p:nvSpPr>
        <p:spPr>
          <a:xfrm rot="5400000" flipH="1" flipV="1">
            <a:off x="785909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8"/>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3" name="Teardrop 3"/>
          <p:cNvSpPr/>
          <p:nvPr/>
        </p:nvSpPr>
        <p:spPr>
          <a:xfrm rot="5400000" flipH="1" flipV="1">
            <a:off x="7016553" y="-163077"/>
            <a:ext cx="306986" cy="612648"/>
          </a:xfrm>
          <a:custGeom>
            <a:avLst/>
            <a:gdLst/>
            <a:ahLst/>
            <a:cxnLst/>
            <a:rect l="l" t="t" r="r" b="b"/>
            <a:pathLst>
              <a:path w="306986" h="612648">
                <a:moveTo>
                  <a:pt x="215380" y="331012"/>
                </a:moveTo>
                <a:cubicBezTo>
                  <a:pt x="210766" y="314775"/>
                  <a:pt x="210686" y="297561"/>
                  <a:pt x="215167" y="281312"/>
                </a:cubicBezTo>
                <a:cubicBezTo>
                  <a:pt x="205209" y="264960"/>
                  <a:pt x="189231" y="261169"/>
                  <a:pt x="163247" y="261668"/>
                </a:cubicBezTo>
                <a:cubicBezTo>
                  <a:pt x="130240" y="261668"/>
                  <a:pt x="100901" y="245961"/>
                  <a:pt x="82612" y="221373"/>
                </a:cubicBezTo>
                <a:cubicBezTo>
                  <a:pt x="66104" y="224383"/>
                  <a:pt x="50483" y="232539"/>
                  <a:pt x="37722" y="245300"/>
                </a:cubicBezTo>
                <a:cubicBezTo>
                  <a:pt x="20815" y="262208"/>
                  <a:pt x="11990" y="284137"/>
                  <a:pt x="11501" y="306292"/>
                </a:cubicBezTo>
                <a:lnTo>
                  <a:pt x="96667" y="306292"/>
                </a:lnTo>
                <a:lnTo>
                  <a:pt x="96667" y="306356"/>
                </a:lnTo>
                <a:lnTo>
                  <a:pt x="11501" y="306356"/>
                </a:lnTo>
                <a:cubicBezTo>
                  <a:pt x="11989" y="328512"/>
                  <a:pt x="20815" y="350441"/>
                  <a:pt x="37722" y="367348"/>
                </a:cubicBezTo>
                <a:cubicBezTo>
                  <a:pt x="50477" y="380104"/>
                  <a:pt x="66091" y="388259"/>
                  <a:pt x="82591" y="391302"/>
                </a:cubicBezTo>
                <a:cubicBezTo>
                  <a:pt x="100880" y="366700"/>
                  <a:pt x="130228" y="350982"/>
                  <a:pt x="163247" y="350982"/>
                </a:cubicBezTo>
                <a:cubicBezTo>
                  <a:pt x="186137" y="351421"/>
                  <a:pt x="201262" y="348532"/>
                  <a:pt x="211354" y="336664"/>
                </a:cubicBezTo>
                <a:cubicBezTo>
                  <a:pt x="212796" y="334969"/>
                  <a:pt x="214135" y="333090"/>
                  <a:pt x="215380" y="331012"/>
                </a:cubicBezTo>
                <a:close/>
                <a:moveTo>
                  <a:pt x="239385" y="239431"/>
                </a:moveTo>
                <a:lnTo>
                  <a:pt x="97830" y="97876"/>
                </a:lnTo>
                <a:cubicBezTo>
                  <a:pt x="82509" y="113888"/>
                  <a:pt x="73243" y="135634"/>
                  <a:pt x="73243" y="159545"/>
                </a:cubicBezTo>
                <a:cubicBezTo>
                  <a:pt x="73243" y="209563"/>
                  <a:pt x="113791" y="250112"/>
                  <a:pt x="163810" y="250112"/>
                </a:cubicBezTo>
                <a:cubicBezTo>
                  <a:pt x="182888" y="249746"/>
                  <a:pt x="207035" y="254980"/>
                  <a:pt x="219892" y="268141"/>
                </a:cubicBezTo>
                <a:cubicBezTo>
                  <a:pt x="224319" y="257687"/>
                  <a:pt x="230870" y="247949"/>
                  <a:pt x="239385" y="239431"/>
                </a:cubicBezTo>
                <a:close/>
                <a:moveTo>
                  <a:pt x="239386" y="373218"/>
                </a:moveTo>
                <a:cubicBezTo>
                  <a:pt x="230866" y="364697"/>
                  <a:pt x="224313" y="354954"/>
                  <a:pt x="219944" y="344457"/>
                </a:cubicBezTo>
                <a:cubicBezTo>
                  <a:pt x="207099" y="357655"/>
                  <a:pt x="182914" y="362904"/>
                  <a:pt x="163810" y="362538"/>
                </a:cubicBezTo>
                <a:cubicBezTo>
                  <a:pt x="113791" y="362537"/>
                  <a:pt x="73243" y="403086"/>
                  <a:pt x="73243" y="453105"/>
                </a:cubicBezTo>
                <a:cubicBezTo>
                  <a:pt x="73243" y="477015"/>
                  <a:pt x="82509" y="498762"/>
                  <a:pt x="97830" y="514773"/>
                </a:cubicBezTo>
                <a:close/>
                <a:moveTo>
                  <a:pt x="268140" y="219893"/>
                </a:moveTo>
                <a:cubicBezTo>
                  <a:pt x="254980" y="207035"/>
                  <a:pt x="249745" y="182889"/>
                  <a:pt x="250111" y="163811"/>
                </a:cubicBezTo>
                <a:cubicBezTo>
                  <a:pt x="250111" y="113793"/>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9"/>
                </a:lnTo>
                <a:cubicBezTo>
                  <a:pt x="113887" y="530139"/>
                  <a:pt x="135634" y="539405"/>
                  <a:pt x="159544" y="539405"/>
                </a:cubicBezTo>
                <a:cubicBezTo>
                  <a:pt x="184553" y="539405"/>
                  <a:pt x="207195" y="529268"/>
                  <a:pt x="223584" y="512879"/>
                </a:cubicBezTo>
                <a:cubicBezTo>
                  <a:pt x="239974" y="496489"/>
                  <a:pt x="250111" y="473848"/>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8"/>
                </a:lnTo>
                <a:lnTo>
                  <a:pt x="306292" y="96667"/>
                </a:lnTo>
                <a:lnTo>
                  <a:pt x="306292" y="11501"/>
                </a:lnTo>
                <a:cubicBezTo>
                  <a:pt x="284137" y="11990"/>
                  <a:pt x="262207" y="20815"/>
                  <a:pt x="245300" y="37722"/>
                </a:cubicBezTo>
                <a:cubicBezTo>
                  <a:pt x="232539" y="50484"/>
                  <a:pt x="224382" y="66106"/>
                  <a:pt x="221373" y="82614"/>
                </a:cubicBezTo>
                <a:cubicBezTo>
                  <a:pt x="245960" y="100903"/>
                  <a:pt x="261667" y="130241"/>
                  <a:pt x="261667" y="163248"/>
                </a:cubicBezTo>
                <a:cubicBezTo>
                  <a:pt x="261168" y="189232"/>
                  <a:pt x="264959" y="205210"/>
                  <a:pt x="281311" y="215168"/>
                </a:cubicBezTo>
                <a:lnTo>
                  <a:pt x="306986" y="215277"/>
                </a:lnTo>
                <a:lnTo>
                  <a:pt x="306986" y="221929"/>
                </a:lnTo>
                <a:cubicBezTo>
                  <a:pt x="285145" y="221632"/>
                  <a:pt x="263250" y="229877"/>
                  <a:pt x="246580" y="246536"/>
                </a:cubicBezTo>
                <a:lnTo>
                  <a:pt x="254808" y="254763"/>
                </a:lnTo>
                <a:cubicBezTo>
                  <a:pt x="254801" y="254772"/>
                  <a:pt x="254793" y="254779"/>
                  <a:pt x="254786" y="254787"/>
                </a:cubicBezTo>
                <a:cubicBezTo>
                  <a:pt x="254778" y="254794"/>
                  <a:pt x="254771" y="254802"/>
                  <a:pt x="254763" y="254808"/>
                </a:cubicBezTo>
                <a:lnTo>
                  <a:pt x="246535" y="246581"/>
                </a:lnTo>
                <a:cubicBezTo>
                  <a:pt x="213554" y="279582"/>
                  <a:pt x="213554" y="333067"/>
                  <a:pt x="246535" y="366068"/>
                </a:cubicBezTo>
                <a:lnTo>
                  <a:pt x="254763" y="357841"/>
                </a:lnTo>
                <a:cubicBezTo>
                  <a:pt x="254771" y="357848"/>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4"/>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4"/>
                  <a:pt x="284136" y="600659"/>
                  <a:pt x="306292" y="601147"/>
                </a:cubicBezTo>
                <a:lnTo>
                  <a:pt x="306292" y="515981"/>
                </a:lnTo>
                <a:lnTo>
                  <a:pt x="306356" y="515982"/>
                </a:lnTo>
                <a:lnTo>
                  <a:pt x="306356" y="601147"/>
                </a:lnTo>
                <a:lnTo>
                  <a:pt x="306986" y="601012"/>
                </a:lnTo>
                <a:lnTo>
                  <a:pt x="306986" y="612510"/>
                </a:lnTo>
                <a:cubicBezTo>
                  <a:pt x="306767" y="612641"/>
                  <a:pt x="306546" y="612645"/>
                  <a:pt x="306324" y="612648"/>
                </a:cubicBezTo>
                <a:cubicBezTo>
                  <a:pt x="281070" y="612257"/>
                  <a:pt x="255999" y="602326"/>
                  <a:pt x="236731" y="583058"/>
                </a:cubicBezTo>
                <a:cubicBezTo>
                  <a:pt x="223570" y="569897"/>
                  <a:pt x="214766" y="554031"/>
                  <a:pt x="210610" y="537175"/>
                </a:cubicBezTo>
                <a:cubicBezTo>
                  <a:pt x="195839" y="546241"/>
                  <a:pt x="178427" y="551215"/>
                  <a:pt x="159854" y="551215"/>
                </a:cubicBezTo>
                <a:cubicBezTo>
                  <a:pt x="132604" y="551215"/>
                  <a:pt x="107854" y="540509"/>
                  <a:pt x="89720" y="522928"/>
                </a:cubicBezTo>
                <a:lnTo>
                  <a:pt x="89720" y="522928"/>
                </a:lnTo>
                <a:cubicBezTo>
                  <a:pt x="72139" y="504795"/>
                  <a:pt x="61434" y="480045"/>
                  <a:pt x="61434" y="452795"/>
                </a:cubicBezTo>
                <a:cubicBezTo>
                  <a:pt x="61434" y="434222"/>
                  <a:pt x="66407" y="416810"/>
                  <a:pt x="75474" y="402038"/>
                </a:cubicBezTo>
                <a:cubicBezTo>
                  <a:pt x="58618" y="397882"/>
                  <a:pt x="42751" y="389078"/>
                  <a:pt x="29591" y="375918"/>
                </a:cubicBezTo>
                <a:cubicBezTo>
                  <a:pt x="10322" y="356649"/>
                  <a:pt x="391" y="331578"/>
                  <a:pt x="0" y="306324"/>
                </a:cubicBezTo>
                <a:lnTo>
                  <a:pt x="0" y="306324"/>
                </a:lnTo>
                <a:cubicBezTo>
                  <a:pt x="391" y="281070"/>
                  <a:pt x="10322" y="256000"/>
                  <a:pt x="29591" y="236731"/>
                </a:cubicBezTo>
                <a:cubicBezTo>
                  <a:pt x="42758" y="223564"/>
                  <a:pt x="58634" y="214757"/>
                  <a:pt x="75514" y="210684"/>
                </a:cubicBezTo>
                <a:cubicBezTo>
                  <a:pt x="66423" y="195896"/>
                  <a:pt x="61434" y="178458"/>
                  <a:pt x="61434" y="159855"/>
                </a:cubicBezTo>
                <a:cubicBezTo>
                  <a:pt x="61434" y="132604"/>
                  <a:pt x="72139" y="107855"/>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 name="Teardrop 3"/>
          <p:cNvSpPr/>
          <p:nvPr/>
        </p:nvSpPr>
        <p:spPr>
          <a:xfrm rot="5400000" flipH="1" flipV="1">
            <a:off x="87016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7"/>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2"/>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2"/>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3"/>
                </a:cubicBezTo>
                <a:cubicBezTo>
                  <a:pt x="245960" y="100902"/>
                  <a:pt x="261667" y="130241"/>
                  <a:pt x="261667" y="163248"/>
                </a:cubicBezTo>
                <a:cubicBezTo>
                  <a:pt x="261168" y="189232"/>
                  <a:pt x="264959" y="205210"/>
                  <a:pt x="281311" y="215167"/>
                </a:cubicBezTo>
                <a:lnTo>
                  <a:pt x="306986" y="215277"/>
                </a:lnTo>
                <a:lnTo>
                  <a:pt x="306986" y="221928"/>
                </a:lnTo>
                <a:cubicBezTo>
                  <a:pt x="285145" y="221632"/>
                  <a:pt x="263250" y="229876"/>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3"/>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5"/>
                  <a:pt x="306324" y="612648"/>
                </a:cubicBez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 name="Teardrop 3"/>
          <p:cNvSpPr/>
          <p:nvPr/>
        </p:nvSpPr>
        <p:spPr>
          <a:xfrm rot="5400000" flipH="1" flipV="1">
            <a:off x="276233" y="-163077"/>
            <a:ext cx="306986" cy="612648"/>
          </a:xfrm>
          <a:custGeom>
            <a:avLst/>
            <a:gdLst/>
            <a:ahLst/>
            <a:cxnLst/>
            <a:rect l="l" t="t" r="r" b="b"/>
            <a:pathLst>
              <a:path w="306986" h="612648">
                <a:moveTo>
                  <a:pt x="215380" y="331011"/>
                </a:moveTo>
                <a:cubicBezTo>
                  <a:pt x="210766" y="314774"/>
                  <a:pt x="210686" y="297561"/>
                  <a:pt x="215167" y="281312"/>
                </a:cubicBezTo>
                <a:cubicBezTo>
                  <a:pt x="205209" y="264959"/>
                  <a:pt x="189231" y="261169"/>
                  <a:pt x="163247" y="261668"/>
                </a:cubicBezTo>
                <a:cubicBezTo>
                  <a:pt x="130240" y="261668"/>
                  <a:pt x="100901" y="245961"/>
                  <a:pt x="82612" y="221373"/>
                </a:cubicBezTo>
                <a:cubicBezTo>
                  <a:pt x="66104" y="224382"/>
                  <a:pt x="50483" y="232539"/>
                  <a:pt x="37722" y="245300"/>
                </a:cubicBezTo>
                <a:cubicBezTo>
                  <a:pt x="20815" y="262208"/>
                  <a:pt x="11990" y="284136"/>
                  <a:pt x="11501" y="306292"/>
                </a:cubicBezTo>
                <a:lnTo>
                  <a:pt x="96667" y="306292"/>
                </a:lnTo>
                <a:lnTo>
                  <a:pt x="96667" y="306356"/>
                </a:lnTo>
                <a:lnTo>
                  <a:pt x="11501" y="306356"/>
                </a:lnTo>
                <a:cubicBezTo>
                  <a:pt x="11989" y="328512"/>
                  <a:pt x="20815" y="350441"/>
                  <a:pt x="37722" y="367348"/>
                </a:cubicBezTo>
                <a:cubicBezTo>
                  <a:pt x="50477" y="380103"/>
                  <a:pt x="66091" y="388259"/>
                  <a:pt x="82591" y="391301"/>
                </a:cubicBezTo>
                <a:cubicBezTo>
                  <a:pt x="100880" y="366699"/>
                  <a:pt x="130228" y="350981"/>
                  <a:pt x="163247" y="350981"/>
                </a:cubicBezTo>
                <a:cubicBezTo>
                  <a:pt x="186137" y="351420"/>
                  <a:pt x="201262" y="348532"/>
                  <a:pt x="211354" y="336664"/>
                </a:cubicBezTo>
                <a:cubicBezTo>
                  <a:pt x="212796" y="334968"/>
                  <a:pt x="214135" y="333090"/>
                  <a:pt x="215380" y="331011"/>
                </a:cubicBezTo>
                <a:close/>
                <a:moveTo>
                  <a:pt x="239385" y="239431"/>
                </a:moveTo>
                <a:lnTo>
                  <a:pt x="97830" y="97876"/>
                </a:lnTo>
                <a:cubicBezTo>
                  <a:pt x="82509" y="113887"/>
                  <a:pt x="73243" y="135634"/>
                  <a:pt x="73243" y="159544"/>
                </a:cubicBezTo>
                <a:cubicBezTo>
                  <a:pt x="73243" y="209563"/>
                  <a:pt x="113791" y="250112"/>
                  <a:pt x="163810" y="250112"/>
                </a:cubicBezTo>
                <a:cubicBezTo>
                  <a:pt x="182888" y="249746"/>
                  <a:pt x="207035" y="254980"/>
                  <a:pt x="219892" y="268141"/>
                </a:cubicBezTo>
                <a:cubicBezTo>
                  <a:pt x="224319" y="257686"/>
                  <a:pt x="230870" y="247948"/>
                  <a:pt x="239385" y="239431"/>
                </a:cubicBezTo>
                <a:close/>
                <a:moveTo>
                  <a:pt x="239386" y="373218"/>
                </a:moveTo>
                <a:cubicBezTo>
                  <a:pt x="230866" y="364697"/>
                  <a:pt x="224313" y="354954"/>
                  <a:pt x="219944" y="344457"/>
                </a:cubicBezTo>
                <a:cubicBezTo>
                  <a:pt x="207099" y="357655"/>
                  <a:pt x="182914" y="362904"/>
                  <a:pt x="163810" y="362537"/>
                </a:cubicBezTo>
                <a:cubicBezTo>
                  <a:pt x="113791" y="362537"/>
                  <a:pt x="73243" y="403086"/>
                  <a:pt x="73243" y="453104"/>
                </a:cubicBezTo>
                <a:cubicBezTo>
                  <a:pt x="73243" y="477015"/>
                  <a:pt x="82509" y="498761"/>
                  <a:pt x="97830" y="514773"/>
                </a:cubicBezTo>
                <a:close/>
                <a:moveTo>
                  <a:pt x="268140" y="219893"/>
                </a:moveTo>
                <a:cubicBezTo>
                  <a:pt x="254980" y="207035"/>
                  <a:pt x="249745" y="182889"/>
                  <a:pt x="250111" y="163811"/>
                </a:cubicBezTo>
                <a:cubicBezTo>
                  <a:pt x="250111" y="113792"/>
                  <a:pt x="209563" y="73244"/>
                  <a:pt x="159544" y="73244"/>
                </a:cubicBezTo>
                <a:cubicBezTo>
                  <a:pt x="135634" y="73244"/>
                  <a:pt x="113887" y="82510"/>
                  <a:pt x="97875" y="97831"/>
                </a:cubicBezTo>
                <a:lnTo>
                  <a:pt x="239430" y="239386"/>
                </a:lnTo>
                <a:cubicBezTo>
                  <a:pt x="247948" y="230871"/>
                  <a:pt x="257686" y="224320"/>
                  <a:pt x="268140" y="219893"/>
                </a:cubicBezTo>
                <a:close/>
                <a:moveTo>
                  <a:pt x="268191" y="392705"/>
                </a:moveTo>
                <a:cubicBezTo>
                  <a:pt x="257695" y="388335"/>
                  <a:pt x="247952" y="381782"/>
                  <a:pt x="239431" y="373263"/>
                </a:cubicBezTo>
                <a:lnTo>
                  <a:pt x="97875" y="514818"/>
                </a:lnTo>
                <a:cubicBezTo>
                  <a:pt x="113887" y="530139"/>
                  <a:pt x="135634" y="539405"/>
                  <a:pt x="159544" y="539405"/>
                </a:cubicBezTo>
                <a:cubicBezTo>
                  <a:pt x="184553" y="539405"/>
                  <a:pt x="207195" y="529268"/>
                  <a:pt x="223584" y="512879"/>
                </a:cubicBezTo>
                <a:cubicBezTo>
                  <a:pt x="239974" y="496489"/>
                  <a:pt x="250111" y="473847"/>
                  <a:pt x="250111" y="448838"/>
                </a:cubicBezTo>
                <a:cubicBezTo>
                  <a:pt x="249745" y="429735"/>
                  <a:pt x="254994" y="405550"/>
                  <a:pt x="268191" y="392705"/>
                </a:cubicBezTo>
                <a:close/>
                <a:moveTo>
                  <a:pt x="306986" y="138"/>
                </a:moveTo>
                <a:lnTo>
                  <a:pt x="306986" y="11636"/>
                </a:lnTo>
                <a:cubicBezTo>
                  <a:pt x="306778" y="11511"/>
                  <a:pt x="306567" y="11506"/>
                  <a:pt x="306356" y="11501"/>
                </a:cubicBezTo>
                <a:lnTo>
                  <a:pt x="306356" y="96667"/>
                </a:lnTo>
                <a:lnTo>
                  <a:pt x="306292" y="96667"/>
                </a:lnTo>
                <a:lnTo>
                  <a:pt x="306292" y="11501"/>
                </a:lnTo>
                <a:cubicBezTo>
                  <a:pt x="284137" y="11990"/>
                  <a:pt x="262207" y="20815"/>
                  <a:pt x="245300" y="37722"/>
                </a:cubicBezTo>
                <a:cubicBezTo>
                  <a:pt x="232539" y="50483"/>
                  <a:pt x="224382" y="66105"/>
                  <a:pt x="221373" y="82614"/>
                </a:cubicBezTo>
                <a:cubicBezTo>
                  <a:pt x="245960" y="100902"/>
                  <a:pt x="261667" y="130241"/>
                  <a:pt x="261667" y="163248"/>
                </a:cubicBezTo>
                <a:cubicBezTo>
                  <a:pt x="261168" y="189232"/>
                  <a:pt x="264959" y="205210"/>
                  <a:pt x="281311" y="215167"/>
                </a:cubicBezTo>
                <a:lnTo>
                  <a:pt x="306986" y="215277"/>
                </a:lnTo>
                <a:lnTo>
                  <a:pt x="306986" y="221929"/>
                </a:lnTo>
                <a:cubicBezTo>
                  <a:pt x="285145" y="221632"/>
                  <a:pt x="263250" y="229877"/>
                  <a:pt x="246580" y="246536"/>
                </a:cubicBezTo>
                <a:lnTo>
                  <a:pt x="254808" y="254763"/>
                </a:lnTo>
                <a:cubicBezTo>
                  <a:pt x="254801" y="254771"/>
                  <a:pt x="254793" y="254779"/>
                  <a:pt x="254786" y="254786"/>
                </a:cubicBezTo>
                <a:cubicBezTo>
                  <a:pt x="254778" y="254794"/>
                  <a:pt x="254771" y="254801"/>
                  <a:pt x="254763" y="254808"/>
                </a:cubicBezTo>
                <a:lnTo>
                  <a:pt x="246535" y="246581"/>
                </a:lnTo>
                <a:cubicBezTo>
                  <a:pt x="213554" y="279582"/>
                  <a:pt x="213554" y="333067"/>
                  <a:pt x="246535" y="366068"/>
                </a:cubicBezTo>
                <a:lnTo>
                  <a:pt x="254763" y="357841"/>
                </a:lnTo>
                <a:cubicBezTo>
                  <a:pt x="254771" y="357847"/>
                  <a:pt x="254778" y="357855"/>
                  <a:pt x="254786" y="357863"/>
                </a:cubicBezTo>
                <a:lnTo>
                  <a:pt x="254808" y="357886"/>
                </a:lnTo>
                <a:lnTo>
                  <a:pt x="246580" y="366113"/>
                </a:lnTo>
                <a:cubicBezTo>
                  <a:pt x="263250" y="382773"/>
                  <a:pt x="285145" y="391017"/>
                  <a:pt x="306986" y="390721"/>
                </a:cubicBezTo>
                <a:lnTo>
                  <a:pt x="306986" y="397378"/>
                </a:lnTo>
                <a:cubicBezTo>
                  <a:pt x="298457" y="400796"/>
                  <a:pt x="289920" y="399622"/>
                  <a:pt x="281637" y="397269"/>
                </a:cubicBezTo>
                <a:cubicBezTo>
                  <a:pt x="265010" y="407223"/>
                  <a:pt x="261165" y="423242"/>
                  <a:pt x="261667" y="449401"/>
                </a:cubicBezTo>
                <a:cubicBezTo>
                  <a:pt x="261667" y="477516"/>
                  <a:pt x="250271" y="502969"/>
                  <a:pt x="231847" y="521394"/>
                </a:cubicBezTo>
                <a:lnTo>
                  <a:pt x="221347" y="530057"/>
                </a:lnTo>
                <a:cubicBezTo>
                  <a:pt x="224389" y="546557"/>
                  <a:pt x="232545" y="562171"/>
                  <a:pt x="245300" y="574926"/>
                </a:cubicBezTo>
                <a:cubicBezTo>
                  <a:pt x="262207" y="591833"/>
                  <a:pt x="284136" y="600659"/>
                  <a:pt x="306292" y="601147"/>
                </a:cubicBezTo>
                <a:lnTo>
                  <a:pt x="306292" y="515981"/>
                </a:lnTo>
                <a:lnTo>
                  <a:pt x="306356" y="515981"/>
                </a:lnTo>
                <a:lnTo>
                  <a:pt x="306356" y="601147"/>
                </a:lnTo>
                <a:lnTo>
                  <a:pt x="306986" y="601012"/>
                </a:lnTo>
                <a:lnTo>
                  <a:pt x="306986" y="612510"/>
                </a:lnTo>
                <a:cubicBezTo>
                  <a:pt x="306767" y="612640"/>
                  <a:pt x="306546" y="612644"/>
                  <a:pt x="306324" y="612648"/>
                </a:cubicBezTo>
                <a:lnTo>
                  <a:pt x="306324" y="612648"/>
                </a:lnTo>
                <a:cubicBezTo>
                  <a:pt x="281070" y="612257"/>
                  <a:pt x="255999" y="602326"/>
                  <a:pt x="236731" y="583057"/>
                </a:cubicBezTo>
                <a:cubicBezTo>
                  <a:pt x="223570" y="569897"/>
                  <a:pt x="214766" y="554030"/>
                  <a:pt x="210610" y="537174"/>
                </a:cubicBezTo>
                <a:cubicBezTo>
                  <a:pt x="195839" y="546241"/>
                  <a:pt x="178427" y="551214"/>
                  <a:pt x="159854" y="551214"/>
                </a:cubicBezTo>
                <a:cubicBezTo>
                  <a:pt x="132604" y="551214"/>
                  <a:pt x="107854" y="540509"/>
                  <a:pt x="89720" y="522928"/>
                </a:cubicBezTo>
                <a:lnTo>
                  <a:pt x="89720" y="522928"/>
                </a:lnTo>
                <a:cubicBezTo>
                  <a:pt x="72139" y="504795"/>
                  <a:pt x="61434" y="480045"/>
                  <a:pt x="61434" y="452795"/>
                </a:cubicBezTo>
                <a:cubicBezTo>
                  <a:pt x="61434" y="434221"/>
                  <a:pt x="66407" y="416810"/>
                  <a:pt x="75474" y="402038"/>
                </a:cubicBezTo>
                <a:cubicBezTo>
                  <a:pt x="58618" y="397882"/>
                  <a:pt x="42751" y="389078"/>
                  <a:pt x="29591" y="375917"/>
                </a:cubicBezTo>
                <a:cubicBezTo>
                  <a:pt x="10322" y="356649"/>
                  <a:pt x="391" y="331578"/>
                  <a:pt x="0" y="306324"/>
                </a:cubicBezTo>
                <a:lnTo>
                  <a:pt x="0" y="306324"/>
                </a:lnTo>
                <a:cubicBezTo>
                  <a:pt x="391" y="281070"/>
                  <a:pt x="10322" y="255999"/>
                  <a:pt x="29591" y="236731"/>
                </a:cubicBezTo>
                <a:cubicBezTo>
                  <a:pt x="42758" y="223564"/>
                  <a:pt x="58634" y="214757"/>
                  <a:pt x="75514" y="210684"/>
                </a:cubicBezTo>
                <a:cubicBezTo>
                  <a:pt x="66423" y="195895"/>
                  <a:pt x="61434" y="178457"/>
                  <a:pt x="61434" y="159854"/>
                </a:cubicBezTo>
                <a:cubicBezTo>
                  <a:pt x="61434" y="132604"/>
                  <a:pt x="72139" y="107854"/>
                  <a:pt x="89720" y="89721"/>
                </a:cubicBezTo>
                <a:lnTo>
                  <a:pt x="89720" y="89721"/>
                </a:lnTo>
                <a:cubicBezTo>
                  <a:pt x="107854" y="72140"/>
                  <a:pt x="132604" y="61435"/>
                  <a:pt x="159854" y="61435"/>
                </a:cubicBezTo>
                <a:cubicBezTo>
                  <a:pt x="178457" y="61435"/>
                  <a:pt x="195895" y="66424"/>
                  <a:pt x="210684" y="75515"/>
                </a:cubicBezTo>
                <a:cubicBezTo>
                  <a:pt x="214757" y="58635"/>
                  <a:pt x="223563" y="42758"/>
                  <a:pt x="236731" y="29591"/>
                </a:cubicBezTo>
                <a:cubicBezTo>
                  <a:pt x="256000" y="10322"/>
                  <a:pt x="281070" y="391"/>
                  <a:pt x="306324" y="0"/>
                </a:cubicBezTo>
                <a:lnTo>
                  <a:pt x="306324"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6" name="Teardrop 3"/>
          <p:cNvSpPr/>
          <p:nvPr/>
        </p:nvSpPr>
        <p:spPr>
          <a:xfrm rot="5400000" flipH="1" flipV="1">
            <a:off x="64427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7" name="Teardrop 3"/>
          <p:cNvSpPr/>
          <p:nvPr/>
        </p:nvSpPr>
        <p:spPr>
          <a:xfrm rot="5400000" flipH="1" flipV="1">
            <a:off x="-148774" y="110381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7" y="294285"/>
                  <a:pt x="284136"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39" y="207247"/>
                  <a:pt x="61434" y="182497"/>
                  <a:pt x="61434" y="155247"/>
                </a:cubicBezTo>
                <a:cubicBezTo>
                  <a:pt x="61434" y="136673"/>
                  <a:pt x="66407"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89"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6" y="0"/>
                </a:lnTo>
                <a:cubicBezTo>
                  <a:pt x="219687"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8"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 name="Teardrop 3"/>
          <p:cNvSpPr/>
          <p:nvPr/>
        </p:nvSpPr>
        <p:spPr>
          <a:xfrm rot="5400000" flipH="1" flipV="1">
            <a:off x="13875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 name="Teardrop 3"/>
          <p:cNvSpPr/>
          <p:nvPr/>
        </p:nvSpPr>
        <p:spPr>
          <a:xfrm rot="5400000" flipH="1" flipV="1">
            <a:off x="223007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0" name="Teardrop 3"/>
          <p:cNvSpPr/>
          <p:nvPr/>
        </p:nvSpPr>
        <p:spPr>
          <a:xfrm rot="5400000" flipH="1" flipV="1">
            <a:off x="30726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1" name="Teardrop 3"/>
          <p:cNvSpPr/>
          <p:nvPr/>
        </p:nvSpPr>
        <p:spPr>
          <a:xfrm rot="5400000" flipH="1" flipV="1">
            <a:off x="39151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2" name="Teardrop 3"/>
          <p:cNvSpPr/>
          <p:nvPr/>
        </p:nvSpPr>
        <p:spPr>
          <a:xfrm rot="5400000" flipH="1" flipV="1">
            <a:off x="47576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3" name="Teardrop 3"/>
          <p:cNvSpPr/>
          <p:nvPr/>
        </p:nvSpPr>
        <p:spPr>
          <a:xfrm rot="5400000" flipH="1" flipV="1">
            <a:off x="560023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4" name="Teardrop 3"/>
          <p:cNvSpPr/>
          <p:nvPr/>
        </p:nvSpPr>
        <p:spPr>
          <a:xfrm rot="5400000" flipH="1" flipV="1">
            <a:off x="812785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5" name="Teardrop 3"/>
          <p:cNvSpPr/>
          <p:nvPr/>
        </p:nvSpPr>
        <p:spPr>
          <a:xfrm rot="5400000" flipH="1" flipV="1">
            <a:off x="728531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6" name="Teardrop 3"/>
          <p:cNvSpPr/>
          <p:nvPr/>
        </p:nvSpPr>
        <p:spPr>
          <a:xfrm rot="5400000" flipH="1" flipV="1">
            <a:off x="8812306" y="1174559"/>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3"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2" y="169383"/>
                  <a:pt x="0" y="164657"/>
                  <a:pt x="0" y="159854"/>
                </a:cubicBezTo>
                <a:cubicBezTo>
                  <a:pt x="0" y="132604"/>
                  <a:pt x="10705"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7" name="Teardrop 3"/>
          <p:cNvSpPr/>
          <p:nvPr/>
        </p:nvSpPr>
        <p:spPr>
          <a:xfrm rot="5400000" flipH="1" flipV="1">
            <a:off x="544992" y="95503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8" name="Teardrop 3"/>
          <p:cNvSpPr/>
          <p:nvPr/>
        </p:nvSpPr>
        <p:spPr>
          <a:xfrm rot="5400000" flipH="1" flipV="1">
            <a:off x="60211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9" name="Teardrop 3"/>
          <p:cNvSpPr/>
          <p:nvPr/>
        </p:nvSpPr>
        <p:spPr>
          <a:xfrm rot="5400000" flipH="1" flipV="1">
            <a:off x="9659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Teardrop 3"/>
          <p:cNvSpPr/>
          <p:nvPr/>
        </p:nvSpPr>
        <p:spPr>
          <a:xfrm rot="5400000" flipH="1" flipV="1">
            <a:off x="180848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Teardrop 3"/>
          <p:cNvSpPr/>
          <p:nvPr/>
        </p:nvSpPr>
        <p:spPr>
          <a:xfrm rot="5400000" flipH="1" flipV="1">
            <a:off x="26510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2" name="Teardrop 3"/>
          <p:cNvSpPr/>
          <p:nvPr/>
        </p:nvSpPr>
        <p:spPr>
          <a:xfrm rot="5400000" flipH="1" flipV="1">
            <a:off x="34935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3" name="Teardrop 3"/>
          <p:cNvSpPr/>
          <p:nvPr/>
        </p:nvSpPr>
        <p:spPr>
          <a:xfrm rot="5400000" flipH="1" flipV="1">
            <a:off x="43361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 name="Teardrop 3"/>
          <p:cNvSpPr/>
          <p:nvPr/>
        </p:nvSpPr>
        <p:spPr>
          <a:xfrm rot="5400000" flipH="1" flipV="1">
            <a:off x="517864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5" name="Teardrop 3"/>
          <p:cNvSpPr/>
          <p:nvPr/>
        </p:nvSpPr>
        <p:spPr>
          <a:xfrm rot="5400000" flipH="1" flipV="1">
            <a:off x="770626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6" name="Teardrop 3"/>
          <p:cNvSpPr/>
          <p:nvPr/>
        </p:nvSpPr>
        <p:spPr>
          <a:xfrm rot="5400000" flipH="1" flipV="1">
            <a:off x="686372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7" name="Teardrop 3"/>
          <p:cNvSpPr/>
          <p:nvPr/>
        </p:nvSpPr>
        <p:spPr>
          <a:xfrm rot="5400000" flipH="1" flipV="1">
            <a:off x="85488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8" name="Teardrop 3"/>
          <p:cNvSpPr/>
          <p:nvPr/>
        </p:nvSpPr>
        <p:spPr>
          <a:xfrm rot="5400000" flipH="1" flipV="1">
            <a:off x="123402" y="1375727"/>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9" name="Teardrop 3"/>
          <p:cNvSpPr/>
          <p:nvPr/>
        </p:nvSpPr>
        <p:spPr>
          <a:xfrm rot="5400000" flipH="1" flipV="1">
            <a:off x="64427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0" name="Teardrop 3"/>
          <p:cNvSpPr/>
          <p:nvPr/>
        </p:nvSpPr>
        <p:spPr>
          <a:xfrm rot="5400000" flipH="1" flipV="1">
            <a:off x="-148774" y="1946410"/>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5"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4" y="119205"/>
                  <a:pt x="551214" y="136643"/>
                  <a:pt x="551214" y="155247"/>
                </a:cubicBezTo>
                <a:cubicBezTo>
                  <a:pt x="551214" y="182497"/>
                  <a:pt x="540509" y="207247"/>
                  <a:pt x="522928" y="225380"/>
                </a:cubicBezTo>
                <a:lnTo>
                  <a:pt x="522928" y="225380"/>
                </a:lnTo>
                <a:cubicBezTo>
                  <a:pt x="504794" y="242961"/>
                  <a:pt x="480044"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1" y="49750"/>
                  <a:pt x="392961" y="24354"/>
                  <a:pt x="389142" y="0"/>
                </a:cubicBezTo>
                <a:lnTo>
                  <a:pt x="397337" y="0"/>
                </a:lnTo>
                <a:cubicBezTo>
                  <a:pt x="401479" y="11094"/>
                  <a:pt x="400548" y="22668"/>
                  <a:pt x="397481" y="33790"/>
                </a:cubicBezTo>
                <a:cubicBezTo>
                  <a:pt x="407439" y="50142"/>
                  <a:pt x="423417" y="53932"/>
                  <a:pt x="449401" y="53433"/>
                </a:cubicBezTo>
                <a:cubicBezTo>
                  <a:pt x="482407"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4"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1" name="Teardrop 3"/>
          <p:cNvSpPr/>
          <p:nvPr/>
        </p:nvSpPr>
        <p:spPr>
          <a:xfrm rot="5400000" flipH="1" flipV="1">
            <a:off x="13875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2" name="Teardrop 3"/>
          <p:cNvSpPr/>
          <p:nvPr/>
        </p:nvSpPr>
        <p:spPr>
          <a:xfrm rot="5400000" flipH="1" flipV="1">
            <a:off x="223007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3" name="Teardrop 3"/>
          <p:cNvSpPr/>
          <p:nvPr/>
        </p:nvSpPr>
        <p:spPr>
          <a:xfrm rot="5400000" flipH="1" flipV="1">
            <a:off x="30726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4" name="Teardrop 3"/>
          <p:cNvSpPr/>
          <p:nvPr/>
        </p:nvSpPr>
        <p:spPr>
          <a:xfrm rot="5400000" flipH="1" flipV="1">
            <a:off x="39151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5" name="Teardrop 3"/>
          <p:cNvSpPr/>
          <p:nvPr/>
        </p:nvSpPr>
        <p:spPr>
          <a:xfrm rot="5400000" flipH="1" flipV="1">
            <a:off x="47576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6" name="Teardrop 3"/>
          <p:cNvSpPr/>
          <p:nvPr/>
        </p:nvSpPr>
        <p:spPr>
          <a:xfrm rot="5400000" flipH="1" flipV="1">
            <a:off x="560023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7" name="Teardrop 3"/>
          <p:cNvSpPr/>
          <p:nvPr/>
        </p:nvSpPr>
        <p:spPr>
          <a:xfrm rot="5400000" flipH="1" flipV="1">
            <a:off x="812785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8" name="Teardrop 3"/>
          <p:cNvSpPr/>
          <p:nvPr/>
        </p:nvSpPr>
        <p:spPr>
          <a:xfrm rot="5400000" flipH="1" flipV="1">
            <a:off x="728531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9" name="Teardrop 3"/>
          <p:cNvSpPr/>
          <p:nvPr/>
        </p:nvSpPr>
        <p:spPr>
          <a:xfrm rot="5400000" flipH="1" flipV="1">
            <a:off x="8812306" y="2017156"/>
            <a:ext cx="489780" cy="173608"/>
          </a:xfrm>
          <a:custGeom>
            <a:avLst/>
            <a:gdLst/>
            <a:ahLst/>
            <a:cxnLst/>
            <a:rect l="l" t="t" r="r" b="b"/>
            <a:pathLst>
              <a:path w="489780" h="173608">
                <a:moveTo>
                  <a:pt x="489780" y="159854"/>
                </a:moveTo>
                <a:lnTo>
                  <a:pt x="485976" y="173608"/>
                </a:lnTo>
                <a:lnTo>
                  <a:pt x="475131"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1" y="73244"/>
                  <a:pt x="301103" y="113792"/>
                  <a:pt x="301103" y="163811"/>
                </a:cubicBezTo>
                <a:lnTo>
                  <a:pt x="299829"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0" y="61434"/>
                  <a:pt x="443360" y="72140"/>
                  <a:pt x="461494" y="89721"/>
                </a:cubicBezTo>
                <a:cubicBezTo>
                  <a:pt x="479075" y="107854"/>
                  <a:pt x="489780" y="132604"/>
                  <a:pt x="489780" y="159854"/>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0" name="Teardrop 3"/>
          <p:cNvSpPr/>
          <p:nvPr/>
        </p:nvSpPr>
        <p:spPr>
          <a:xfrm rot="5400000" flipH="1" flipV="1">
            <a:off x="544992" y="1797636"/>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1" name="Teardrop 3"/>
          <p:cNvSpPr/>
          <p:nvPr/>
        </p:nvSpPr>
        <p:spPr>
          <a:xfrm rot="5400000" flipH="1" flipV="1">
            <a:off x="60211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2" name="Teardrop 3"/>
          <p:cNvSpPr/>
          <p:nvPr/>
        </p:nvSpPr>
        <p:spPr>
          <a:xfrm rot="5400000" flipH="1" flipV="1">
            <a:off x="9659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3" name="Teardrop 3"/>
          <p:cNvSpPr/>
          <p:nvPr/>
        </p:nvSpPr>
        <p:spPr>
          <a:xfrm rot="5400000" flipH="1" flipV="1">
            <a:off x="180848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4" name="Teardrop 3"/>
          <p:cNvSpPr/>
          <p:nvPr/>
        </p:nvSpPr>
        <p:spPr>
          <a:xfrm rot="5400000" flipH="1" flipV="1">
            <a:off x="26510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5" name="Teardrop 3"/>
          <p:cNvSpPr/>
          <p:nvPr/>
        </p:nvSpPr>
        <p:spPr>
          <a:xfrm rot="5400000" flipH="1" flipV="1">
            <a:off x="34935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6" name="Teardrop 3"/>
          <p:cNvSpPr/>
          <p:nvPr/>
        </p:nvSpPr>
        <p:spPr>
          <a:xfrm rot="5400000" flipH="1" flipV="1">
            <a:off x="43361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7" name="Teardrop 3"/>
          <p:cNvSpPr/>
          <p:nvPr/>
        </p:nvSpPr>
        <p:spPr>
          <a:xfrm rot="5400000" flipH="1" flipV="1">
            <a:off x="517864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8" name="Teardrop 3"/>
          <p:cNvSpPr/>
          <p:nvPr/>
        </p:nvSpPr>
        <p:spPr>
          <a:xfrm rot="5400000" flipH="1" flipV="1">
            <a:off x="770626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9" name="Teardrop 3"/>
          <p:cNvSpPr/>
          <p:nvPr/>
        </p:nvSpPr>
        <p:spPr>
          <a:xfrm rot="5400000" flipH="1" flipV="1">
            <a:off x="686372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0" name="Teardrop 3"/>
          <p:cNvSpPr/>
          <p:nvPr/>
        </p:nvSpPr>
        <p:spPr>
          <a:xfrm rot="5400000" flipH="1" flipV="1">
            <a:off x="85488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1" name="Teardrop 3"/>
          <p:cNvSpPr/>
          <p:nvPr/>
        </p:nvSpPr>
        <p:spPr>
          <a:xfrm rot="5400000" flipH="1" flipV="1">
            <a:off x="123402" y="221832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2" name="Teardrop 3"/>
          <p:cNvSpPr/>
          <p:nvPr/>
        </p:nvSpPr>
        <p:spPr>
          <a:xfrm rot="5400000" flipH="1" flipV="1">
            <a:off x="64427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3" name="Teardrop 3"/>
          <p:cNvSpPr/>
          <p:nvPr/>
        </p:nvSpPr>
        <p:spPr>
          <a:xfrm rot="5400000" flipH="1" flipV="1">
            <a:off x="-148774" y="2795083"/>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4" name="Teardrop 3"/>
          <p:cNvSpPr/>
          <p:nvPr/>
        </p:nvSpPr>
        <p:spPr>
          <a:xfrm rot="5400000" flipH="1" flipV="1">
            <a:off x="13875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5" name="Teardrop 3"/>
          <p:cNvSpPr/>
          <p:nvPr/>
        </p:nvSpPr>
        <p:spPr>
          <a:xfrm rot="5400000" flipH="1" flipV="1">
            <a:off x="223007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6" name="Teardrop 3"/>
          <p:cNvSpPr/>
          <p:nvPr/>
        </p:nvSpPr>
        <p:spPr>
          <a:xfrm rot="5400000" flipH="1" flipV="1">
            <a:off x="30726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7" name="Teardrop 3"/>
          <p:cNvSpPr/>
          <p:nvPr/>
        </p:nvSpPr>
        <p:spPr>
          <a:xfrm rot="5400000" flipH="1" flipV="1">
            <a:off x="39151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8" name="Teardrop 3"/>
          <p:cNvSpPr/>
          <p:nvPr/>
        </p:nvSpPr>
        <p:spPr>
          <a:xfrm rot="5400000" flipH="1" flipV="1">
            <a:off x="47576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9" name="Teardrop 3"/>
          <p:cNvSpPr/>
          <p:nvPr/>
        </p:nvSpPr>
        <p:spPr>
          <a:xfrm rot="5400000" flipH="1" flipV="1">
            <a:off x="560023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0" name="Teardrop 3"/>
          <p:cNvSpPr/>
          <p:nvPr/>
        </p:nvSpPr>
        <p:spPr>
          <a:xfrm rot="5400000" flipH="1" flipV="1">
            <a:off x="812785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1" name="Teardrop 3"/>
          <p:cNvSpPr/>
          <p:nvPr/>
        </p:nvSpPr>
        <p:spPr>
          <a:xfrm rot="5400000" flipH="1" flipV="1">
            <a:off x="728531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2" name="Teardrop 3"/>
          <p:cNvSpPr/>
          <p:nvPr/>
        </p:nvSpPr>
        <p:spPr>
          <a:xfrm rot="5400000" flipH="1" flipV="1">
            <a:off x="8812306" y="2865829"/>
            <a:ext cx="489780" cy="173608"/>
          </a:xfrm>
          <a:custGeom>
            <a:avLst/>
            <a:gdLst/>
            <a:ahLst/>
            <a:cxnLst/>
            <a:rect l="l" t="t" r="r" b="b"/>
            <a:pathLst>
              <a:path w="489780" h="173608">
                <a:moveTo>
                  <a:pt x="489780" y="159854"/>
                </a:moveTo>
                <a:lnTo>
                  <a:pt x="485976" y="173608"/>
                </a:lnTo>
                <a:lnTo>
                  <a:pt x="475132"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2"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1" y="61434"/>
                  <a:pt x="443360" y="72140"/>
                  <a:pt x="461494" y="89721"/>
                </a:cubicBezTo>
                <a:cubicBezTo>
                  <a:pt x="479075" y="107854"/>
                  <a:pt x="489780" y="132604"/>
                  <a:pt x="489780" y="159854"/>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3" name="Teardrop 3"/>
          <p:cNvSpPr/>
          <p:nvPr/>
        </p:nvSpPr>
        <p:spPr>
          <a:xfrm rot="5400000" flipH="1" flipV="1">
            <a:off x="544992" y="264630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4" name="Teardrop 3"/>
          <p:cNvSpPr/>
          <p:nvPr/>
        </p:nvSpPr>
        <p:spPr>
          <a:xfrm rot="5400000" flipH="1" flipV="1">
            <a:off x="60211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5" name="Teardrop 3"/>
          <p:cNvSpPr/>
          <p:nvPr/>
        </p:nvSpPr>
        <p:spPr>
          <a:xfrm rot="5400000" flipH="1" flipV="1">
            <a:off x="9659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6" name="Teardrop 3"/>
          <p:cNvSpPr/>
          <p:nvPr/>
        </p:nvSpPr>
        <p:spPr>
          <a:xfrm rot="5400000" flipH="1" flipV="1">
            <a:off x="180848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7" name="Teardrop 3"/>
          <p:cNvSpPr/>
          <p:nvPr/>
        </p:nvSpPr>
        <p:spPr>
          <a:xfrm rot="5400000" flipH="1" flipV="1">
            <a:off x="26510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8" name="Teardrop 3"/>
          <p:cNvSpPr/>
          <p:nvPr/>
        </p:nvSpPr>
        <p:spPr>
          <a:xfrm rot="5400000" flipH="1" flipV="1">
            <a:off x="34935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9" name="Teardrop 3"/>
          <p:cNvSpPr/>
          <p:nvPr/>
        </p:nvSpPr>
        <p:spPr>
          <a:xfrm rot="5400000" flipH="1" flipV="1">
            <a:off x="43361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0" name="Teardrop 3"/>
          <p:cNvSpPr/>
          <p:nvPr/>
        </p:nvSpPr>
        <p:spPr>
          <a:xfrm rot="5400000" flipH="1" flipV="1">
            <a:off x="517864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1" name="Teardrop 3"/>
          <p:cNvSpPr/>
          <p:nvPr/>
        </p:nvSpPr>
        <p:spPr>
          <a:xfrm rot="5400000" flipH="1" flipV="1">
            <a:off x="770626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2" name="Teardrop 3"/>
          <p:cNvSpPr/>
          <p:nvPr/>
        </p:nvSpPr>
        <p:spPr>
          <a:xfrm rot="5400000" flipH="1" flipV="1">
            <a:off x="686372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3" name="Teardrop 3"/>
          <p:cNvSpPr/>
          <p:nvPr/>
        </p:nvSpPr>
        <p:spPr>
          <a:xfrm rot="5400000" flipH="1" flipV="1">
            <a:off x="85488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4" name="Teardrop 3"/>
          <p:cNvSpPr/>
          <p:nvPr/>
        </p:nvSpPr>
        <p:spPr>
          <a:xfrm rot="5400000" flipH="1" flipV="1">
            <a:off x="123402" y="3068579"/>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5" name="Teardrop 3"/>
          <p:cNvSpPr/>
          <p:nvPr/>
        </p:nvSpPr>
        <p:spPr>
          <a:xfrm rot="5400000" flipH="1" flipV="1">
            <a:off x="64427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6" name="Teardrop 3"/>
          <p:cNvSpPr/>
          <p:nvPr/>
        </p:nvSpPr>
        <p:spPr>
          <a:xfrm rot="5400000" flipH="1" flipV="1">
            <a:off x="-148774" y="3639262"/>
            <a:ext cx="612648" cy="315100"/>
          </a:xfrm>
          <a:custGeom>
            <a:avLst/>
            <a:gdLst/>
            <a:ahLst/>
            <a:cxnLst/>
            <a:rect l="l" t="t" r="r" b="b"/>
            <a:pathLst>
              <a:path w="612648" h="315100">
                <a:moveTo>
                  <a:pt x="239386" y="75670"/>
                </a:moveTo>
                <a:cubicBezTo>
                  <a:pt x="230866" y="67149"/>
                  <a:pt x="224313" y="57406"/>
                  <a:pt x="219944" y="46909"/>
                </a:cubicBezTo>
                <a:cubicBezTo>
                  <a:pt x="207099" y="60107"/>
                  <a:pt x="182914" y="65356"/>
                  <a:pt x="163810" y="64989"/>
                </a:cubicBezTo>
                <a:cubicBezTo>
                  <a:pt x="113792" y="64989"/>
                  <a:pt x="73243" y="105538"/>
                  <a:pt x="73243" y="155556"/>
                </a:cubicBezTo>
                <a:cubicBezTo>
                  <a:pt x="73243" y="179467"/>
                  <a:pt x="82509" y="201213"/>
                  <a:pt x="97830" y="217225"/>
                </a:cubicBezTo>
                <a:close/>
                <a:moveTo>
                  <a:pt x="268191" y="95157"/>
                </a:moveTo>
                <a:cubicBezTo>
                  <a:pt x="257695" y="90787"/>
                  <a:pt x="247952" y="84234"/>
                  <a:pt x="239431" y="75715"/>
                </a:cubicBezTo>
                <a:lnTo>
                  <a:pt x="97875" y="217270"/>
                </a:lnTo>
                <a:cubicBezTo>
                  <a:pt x="113887" y="232591"/>
                  <a:pt x="135634" y="241857"/>
                  <a:pt x="159544" y="241857"/>
                </a:cubicBezTo>
                <a:cubicBezTo>
                  <a:pt x="184553" y="241857"/>
                  <a:pt x="207195" y="231720"/>
                  <a:pt x="223585" y="215331"/>
                </a:cubicBezTo>
                <a:cubicBezTo>
                  <a:pt x="239974" y="198941"/>
                  <a:pt x="250111" y="176299"/>
                  <a:pt x="250111" y="151290"/>
                </a:cubicBezTo>
                <a:cubicBezTo>
                  <a:pt x="249745" y="132187"/>
                  <a:pt x="254994" y="108002"/>
                  <a:pt x="268191" y="95157"/>
                </a:cubicBezTo>
                <a:close/>
                <a:moveTo>
                  <a:pt x="391275" y="232488"/>
                </a:moveTo>
                <a:cubicBezTo>
                  <a:pt x="366688" y="214199"/>
                  <a:pt x="350981" y="184860"/>
                  <a:pt x="350981" y="151853"/>
                </a:cubicBezTo>
                <a:cubicBezTo>
                  <a:pt x="351479" y="125869"/>
                  <a:pt x="347689" y="109892"/>
                  <a:pt x="331337" y="99934"/>
                </a:cubicBezTo>
                <a:cubicBezTo>
                  <a:pt x="315088" y="104415"/>
                  <a:pt x="297874" y="104335"/>
                  <a:pt x="281637" y="99721"/>
                </a:cubicBezTo>
                <a:cubicBezTo>
                  <a:pt x="265010" y="109675"/>
                  <a:pt x="261165" y="125694"/>
                  <a:pt x="261667" y="151853"/>
                </a:cubicBezTo>
                <a:cubicBezTo>
                  <a:pt x="261667" y="179968"/>
                  <a:pt x="250271" y="205421"/>
                  <a:pt x="231847" y="223846"/>
                </a:cubicBezTo>
                <a:lnTo>
                  <a:pt x="221347" y="232509"/>
                </a:lnTo>
                <a:cubicBezTo>
                  <a:pt x="224390" y="249009"/>
                  <a:pt x="232545" y="264623"/>
                  <a:pt x="245300" y="277378"/>
                </a:cubicBezTo>
                <a:cubicBezTo>
                  <a:pt x="262208" y="294285"/>
                  <a:pt x="284137" y="303111"/>
                  <a:pt x="306292" y="303599"/>
                </a:cubicBezTo>
                <a:lnTo>
                  <a:pt x="306292" y="218433"/>
                </a:lnTo>
                <a:lnTo>
                  <a:pt x="306356" y="218433"/>
                </a:lnTo>
                <a:lnTo>
                  <a:pt x="306356" y="303599"/>
                </a:lnTo>
                <a:cubicBezTo>
                  <a:pt x="328512" y="303110"/>
                  <a:pt x="350441" y="294285"/>
                  <a:pt x="367348" y="277378"/>
                </a:cubicBezTo>
                <a:cubicBezTo>
                  <a:pt x="380109" y="264617"/>
                  <a:pt x="388266" y="248996"/>
                  <a:pt x="391275" y="232488"/>
                </a:cubicBezTo>
                <a:close/>
                <a:moveTo>
                  <a:pt x="514773" y="217271"/>
                </a:moveTo>
                <a:lnTo>
                  <a:pt x="373218" y="75716"/>
                </a:lnTo>
                <a:cubicBezTo>
                  <a:pt x="364700" y="84231"/>
                  <a:pt x="354962" y="90781"/>
                  <a:pt x="344508" y="95209"/>
                </a:cubicBezTo>
                <a:cubicBezTo>
                  <a:pt x="357668" y="108066"/>
                  <a:pt x="362903" y="132212"/>
                  <a:pt x="362537" y="151290"/>
                </a:cubicBezTo>
                <a:cubicBezTo>
                  <a:pt x="362537" y="201309"/>
                  <a:pt x="403086" y="241857"/>
                  <a:pt x="453104" y="241857"/>
                </a:cubicBezTo>
                <a:cubicBezTo>
                  <a:pt x="477015" y="241857"/>
                  <a:pt x="498761" y="232592"/>
                  <a:pt x="514773" y="217271"/>
                </a:cubicBezTo>
                <a:close/>
                <a:moveTo>
                  <a:pt x="539405" y="155556"/>
                </a:moveTo>
                <a:cubicBezTo>
                  <a:pt x="539405" y="105538"/>
                  <a:pt x="498856" y="64989"/>
                  <a:pt x="448838" y="64989"/>
                </a:cubicBezTo>
                <a:cubicBezTo>
                  <a:pt x="429760" y="65355"/>
                  <a:pt x="405614" y="60121"/>
                  <a:pt x="392756" y="46961"/>
                </a:cubicBezTo>
                <a:cubicBezTo>
                  <a:pt x="388329" y="57415"/>
                  <a:pt x="381778" y="67153"/>
                  <a:pt x="373263" y="75671"/>
                </a:cubicBezTo>
                <a:lnTo>
                  <a:pt x="514818" y="217225"/>
                </a:lnTo>
                <a:cubicBezTo>
                  <a:pt x="530139" y="201213"/>
                  <a:pt x="539405" y="179467"/>
                  <a:pt x="539405" y="155556"/>
                </a:cubicBezTo>
                <a:close/>
                <a:moveTo>
                  <a:pt x="612648" y="8776"/>
                </a:moveTo>
                <a:cubicBezTo>
                  <a:pt x="612257" y="34030"/>
                  <a:pt x="602326" y="59101"/>
                  <a:pt x="583058" y="78369"/>
                </a:cubicBezTo>
                <a:cubicBezTo>
                  <a:pt x="569890" y="91537"/>
                  <a:pt x="554014" y="100343"/>
                  <a:pt x="537134" y="104416"/>
                </a:cubicBezTo>
                <a:cubicBezTo>
                  <a:pt x="546225" y="119205"/>
                  <a:pt x="551214" y="136643"/>
                  <a:pt x="551214" y="155247"/>
                </a:cubicBezTo>
                <a:cubicBezTo>
                  <a:pt x="551214" y="182497"/>
                  <a:pt x="540509" y="207247"/>
                  <a:pt x="522928" y="225380"/>
                </a:cubicBezTo>
                <a:lnTo>
                  <a:pt x="522928" y="225380"/>
                </a:lnTo>
                <a:cubicBezTo>
                  <a:pt x="504794" y="242961"/>
                  <a:pt x="480045" y="253667"/>
                  <a:pt x="452794" y="253667"/>
                </a:cubicBezTo>
                <a:cubicBezTo>
                  <a:pt x="434191" y="253667"/>
                  <a:pt x="416753" y="248677"/>
                  <a:pt x="401964" y="239586"/>
                </a:cubicBezTo>
                <a:cubicBezTo>
                  <a:pt x="397891" y="256466"/>
                  <a:pt x="389084" y="272342"/>
                  <a:pt x="375917" y="285509"/>
                </a:cubicBezTo>
                <a:cubicBezTo>
                  <a:pt x="356649" y="304778"/>
                  <a:pt x="331578" y="314709"/>
                  <a:pt x="306324" y="315100"/>
                </a:cubicBezTo>
                <a:lnTo>
                  <a:pt x="306324" y="315100"/>
                </a:lnTo>
                <a:cubicBezTo>
                  <a:pt x="281070" y="314709"/>
                  <a:pt x="255999" y="304778"/>
                  <a:pt x="236731" y="285509"/>
                </a:cubicBezTo>
                <a:cubicBezTo>
                  <a:pt x="223571" y="272349"/>
                  <a:pt x="214766" y="256482"/>
                  <a:pt x="210610" y="239626"/>
                </a:cubicBezTo>
                <a:cubicBezTo>
                  <a:pt x="195839" y="248693"/>
                  <a:pt x="178427" y="253666"/>
                  <a:pt x="159854" y="253666"/>
                </a:cubicBezTo>
                <a:cubicBezTo>
                  <a:pt x="132604" y="253666"/>
                  <a:pt x="107854" y="242961"/>
                  <a:pt x="89720" y="225380"/>
                </a:cubicBezTo>
                <a:lnTo>
                  <a:pt x="89720" y="225380"/>
                </a:lnTo>
                <a:cubicBezTo>
                  <a:pt x="72140" y="207247"/>
                  <a:pt x="61434" y="182497"/>
                  <a:pt x="61434" y="155247"/>
                </a:cubicBezTo>
                <a:cubicBezTo>
                  <a:pt x="61434" y="136673"/>
                  <a:pt x="66408" y="119262"/>
                  <a:pt x="75474" y="104490"/>
                </a:cubicBezTo>
                <a:cubicBezTo>
                  <a:pt x="58618" y="100334"/>
                  <a:pt x="42751" y="91530"/>
                  <a:pt x="29591" y="78369"/>
                </a:cubicBezTo>
                <a:cubicBezTo>
                  <a:pt x="10322" y="59101"/>
                  <a:pt x="391" y="34030"/>
                  <a:pt x="0" y="8776"/>
                </a:cubicBezTo>
                <a:lnTo>
                  <a:pt x="0" y="8776"/>
                </a:lnTo>
                <a:lnTo>
                  <a:pt x="1828" y="0"/>
                </a:lnTo>
                <a:lnTo>
                  <a:pt x="13374" y="0"/>
                </a:lnTo>
                <a:cubicBezTo>
                  <a:pt x="11782" y="2802"/>
                  <a:pt x="11567" y="5771"/>
                  <a:pt x="11501" y="8744"/>
                </a:cubicBezTo>
                <a:lnTo>
                  <a:pt x="96667" y="8744"/>
                </a:lnTo>
                <a:lnTo>
                  <a:pt x="96667" y="8808"/>
                </a:lnTo>
                <a:lnTo>
                  <a:pt x="11501" y="8808"/>
                </a:lnTo>
                <a:cubicBezTo>
                  <a:pt x="11990" y="30964"/>
                  <a:pt x="20815" y="52893"/>
                  <a:pt x="37722" y="69800"/>
                </a:cubicBezTo>
                <a:cubicBezTo>
                  <a:pt x="50477" y="82555"/>
                  <a:pt x="66091" y="90711"/>
                  <a:pt x="82592" y="93753"/>
                </a:cubicBezTo>
                <a:cubicBezTo>
                  <a:pt x="100880" y="69151"/>
                  <a:pt x="130228" y="53433"/>
                  <a:pt x="163247" y="53433"/>
                </a:cubicBezTo>
                <a:cubicBezTo>
                  <a:pt x="186137" y="53872"/>
                  <a:pt x="201262" y="50984"/>
                  <a:pt x="211355" y="39116"/>
                </a:cubicBezTo>
                <a:cubicBezTo>
                  <a:pt x="212796" y="37420"/>
                  <a:pt x="214135" y="35542"/>
                  <a:pt x="215380" y="33463"/>
                </a:cubicBezTo>
                <a:lnTo>
                  <a:pt x="215236" y="0"/>
                </a:lnTo>
                <a:lnTo>
                  <a:pt x="223507" y="0"/>
                </a:lnTo>
                <a:cubicBezTo>
                  <a:pt x="219688" y="24354"/>
                  <a:pt x="227777" y="49750"/>
                  <a:pt x="246535" y="68520"/>
                </a:cubicBezTo>
                <a:lnTo>
                  <a:pt x="254763" y="60293"/>
                </a:lnTo>
                <a:cubicBezTo>
                  <a:pt x="254771" y="60299"/>
                  <a:pt x="254778" y="60307"/>
                  <a:pt x="254786" y="60315"/>
                </a:cubicBezTo>
                <a:lnTo>
                  <a:pt x="254808" y="60338"/>
                </a:lnTo>
                <a:lnTo>
                  <a:pt x="246580" y="68565"/>
                </a:lnTo>
                <a:cubicBezTo>
                  <a:pt x="279582" y="101547"/>
                  <a:pt x="333066" y="101547"/>
                  <a:pt x="366068" y="68565"/>
                </a:cubicBezTo>
                <a:lnTo>
                  <a:pt x="357840" y="60338"/>
                </a:lnTo>
                <a:cubicBezTo>
                  <a:pt x="357847" y="60330"/>
                  <a:pt x="357855" y="60322"/>
                  <a:pt x="357862" y="60315"/>
                </a:cubicBezTo>
                <a:lnTo>
                  <a:pt x="357885" y="60293"/>
                </a:lnTo>
                <a:lnTo>
                  <a:pt x="366113" y="68520"/>
                </a:lnTo>
                <a:cubicBezTo>
                  <a:pt x="384872" y="49750"/>
                  <a:pt x="392961" y="24354"/>
                  <a:pt x="389142" y="0"/>
                </a:cubicBezTo>
                <a:lnTo>
                  <a:pt x="397337" y="0"/>
                </a:lnTo>
                <a:cubicBezTo>
                  <a:pt x="401479" y="11094"/>
                  <a:pt x="400548" y="22668"/>
                  <a:pt x="397481" y="33790"/>
                </a:cubicBezTo>
                <a:cubicBezTo>
                  <a:pt x="407439" y="50142"/>
                  <a:pt x="423417" y="53932"/>
                  <a:pt x="449401" y="53433"/>
                </a:cubicBezTo>
                <a:cubicBezTo>
                  <a:pt x="482408" y="53434"/>
                  <a:pt x="511746" y="69140"/>
                  <a:pt x="530035" y="93727"/>
                </a:cubicBezTo>
                <a:cubicBezTo>
                  <a:pt x="546543" y="90718"/>
                  <a:pt x="562165" y="82561"/>
                  <a:pt x="574926" y="69800"/>
                </a:cubicBezTo>
                <a:cubicBezTo>
                  <a:pt x="591833" y="52893"/>
                  <a:pt x="600659" y="30964"/>
                  <a:pt x="601147" y="8808"/>
                </a:cubicBezTo>
                <a:lnTo>
                  <a:pt x="515982" y="8808"/>
                </a:lnTo>
                <a:lnTo>
                  <a:pt x="515981" y="8744"/>
                </a:lnTo>
                <a:lnTo>
                  <a:pt x="601147" y="8744"/>
                </a:lnTo>
                <a:lnTo>
                  <a:pt x="599275" y="0"/>
                </a:lnTo>
                <a:lnTo>
                  <a:pt x="610820" y="0"/>
                </a:lnTo>
                <a:cubicBezTo>
                  <a:pt x="612423" y="2826"/>
                  <a:pt x="612602" y="5800"/>
                  <a:pt x="612648"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7" name="Teardrop 3"/>
          <p:cNvSpPr/>
          <p:nvPr/>
        </p:nvSpPr>
        <p:spPr>
          <a:xfrm rot="5400000" flipH="1" flipV="1">
            <a:off x="13875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 name="Teardrop 3"/>
          <p:cNvSpPr/>
          <p:nvPr/>
        </p:nvSpPr>
        <p:spPr>
          <a:xfrm rot="5400000" flipH="1" flipV="1">
            <a:off x="223007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9" name="Teardrop 3"/>
          <p:cNvSpPr/>
          <p:nvPr/>
        </p:nvSpPr>
        <p:spPr>
          <a:xfrm rot="5400000" flipH="1" flipV="1">
            <a:off x="30726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0" name="Teardrop 3"/>
          <p:cNvSpPr/>
          <p:nvPr/>
        </p:nvSpPr>
        <p:spPr>
          <a:xfrm rot="5400000" flipH="1" flipV="1">
            <a:off x="39151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1" name="Teardrop 3"/>
          <p:cNvSpPr/>
          <p:nvPr/>
        </p:nvSpPr>
        <p:spPr>
          <a:xfrm rot="5400000" flipH="1" flipV="1">
            <a:off x="47576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2" name="Teardrop 3"/>
          <p:cNvSpPr/>
          <p:nvPr/>
        </p:nvSpPr>
        <p:spPr>
          <a:xfrm rot="5400000" flipH="1" flipV="1">
            <a:off x="560023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 name="Teardrop 3"/>
          <p:cNvSpPr/>
          <p:nvPr/>
        </p:nvSpPr>
        <p:spPr>
          <a:xfrm rot="5400000" flipH="1" flipV="1">
            <a:off x="812785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 name="Teardrop 3"/>
          <p:cNvSpPr/>
          <p:nvPr/>
        </p:nvSpPr>
        <p:spPr>
          <a:xfrm rot="5400000" flipH="1" flipV="1">
            <a:off x="728531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5" name="Teardrop 3"/>
          <p:cNvSpPr/>
          <p:nvPr/>
        </p:nvSpPr>
        <p:spPr>
          <a:xfrm rot="5400000" flipH="1" flipV="1">
            <a:off x="8812306" y="3710008"/>
            <a:ext cx="489780" cy="173608"/>
          </a:xfrm>
          <a:custGeom>
            <a:avLst/>
            <a:gdLst/>
            <a:ahLst/>
            <a:cxnLst/>
            <a:rect l="l" t="t" r="r" b="b"/>
            <a:pathLst>
              <a:path w="489780" h="173608">
                <a:moveTo>
                  <a:pt x="489780" y="159854"/>
                </a:moveTo>
                <a:lnTo>
                  <a:pt x="485976" y="173608"/>
                </a:lnTo>
                <a:lnTo>
                  <a:pt x="475132" y="173608"/>
                </a:lnTo>
                <a:cubicBezTo>
                  <a:pt x="477585" y="169211"/>
                  <a:pt x="477971" y="164422"/>
                  <a:pt x="477971" y="159544"/>
                </a:cubicBezTo>
                <a:cubicBezTo>
                  <a:pt x="477971" y="135634"/>
                  <a:pt x="468705" y="113887"/>
                  <a:pt x="453384" y="97876"/>
                </a:cubicBezTo>
                <a:lnTo>
                  <a:pt x="377652" y="173608"/>
                </a:lnTo>
                <a:lnTo>
                  <a:pt x="377561" y="173608"/>
                </a:lnTo>
                <a:lnTo>
                  <a:pt x="453339" y="97830"/>
                </a:lnTo>
                <a:cubicBezTo>
                  <a:pt x="437327" y="82509"/>
                  <a:pt x="415581" y="73244"/>
                  <a:pt x="391670" y="73244"/>
                </a:cubicBezTo>
                <a:cubicBezTo>
                  <a:pt x="341652" y="73244"/>
                  <a:pt x="301103" y="113792"/>
                  <a:pt x="301103" y="163811"/>
                </a:cubicBezTo>
                <a:lnTo>
                  <a:pt x="299830" y="173608"/>
                </a:lnTo>
                <a:lnTo>
                  <a:pt x="288634" y="173608"/>
                </a:lnTo>
                <a:cubicBezTo>
                  <a:pt x="289602" y="170367"/>
                  <a:pt x="289617" y="166907"/>
                  <a:pt x="289547" y="163248"/>
                </a:cubicBezTo>
                <a:cubicBezTo>
                  <a:pt x="289547" y="130228"/>
                  <a:pt x="305265" y="100880"/>
                  <a:pt x="329868" y="82592"/>
                </a:cubicBezTo>
                <a:cubicBezTo>
                  <a:pt x="326825" y="66091"/>
                  <a:pt x="318670" y="50477"/>
                  <a:pt x="305914" y="37722"/>
                </a:cubicBezTo>
                <a:cubicBezTo>
                  <a:pt x="289007" y="20815"/>
                  <a:pt x="267078" y="11989"/>
                  <a:pt x="244922" y="11501"/>
                </a:cubicBezTo>
                <a:lnTo>
                  <a:pt x="244922" y="96667"/>
                </a:lnTo>
                <a:lnTo>
                  <a:pt x="244858" y="96667"/>
                </a:lnTo>
                <a:lnTo>
                  <a:pt x="244858" y="11501"/>
                </a:lnTo>
                <a:cubicBezTo>
                  <a:pt x="222703" y="11990"/>
                  <a:pt x="200774" y="20815"/>
                  <a:pt x="183866" y="37722"/>
                </a:cubicBezTo>
                <a:cubicBezTo>
                  <a:pt x="171105" y="50483"/>
                  <a:pt x="162948" y="66105"/>
                  <a:pt x="159939" y="82613"/>
                </a:cubicBezTo>
                <a:cubicBezTo>
                  <a:pt x="184526" y="100902"/>
                  <a:pt x="200233" y="130241"/>
                  <a:pt x="200233" y="163248"/>
                </a:cubicBezTo>
                <a:lnTo>
                  <a:pt x="201368" y="173608"/>
                </a:lnTo>
                <a:lnTo>
                  <a:pt x="189949" y="173608"/>
                </a:lnTo>
                <a:cubicBezTo>
                  <a:pt x="188710" y="170302"/>
                  <a:pt x="188616" y="166986"/>
                  <a:pt x="188677" y="163811"/>
                </a:cubicBezTo>
                <a:cubicBezTo>
                  <a:pt x="188677" y="113792"/>
                  <a:pt x="148129" y="73244"/>
                  <a:pt x="98110" y="73244"/>
                </a:cubicBezTo>
                <a:cubicBezTo>
                  <a:pt x="74200" y="73244"/>
                  <a:pt x="52453" y="82510"/>
                  <a:pt x="36441" y="97831"/>
                </a:cubicBezTo>
                <a:lnTo>
                  <a:pt x="112218" y="173608"/>
                </a:lnTo>
                <a:lnTo>
                  <a:pt x="112128" y="173608"/>
                </a:lnTo>
                <a:lnTo>
                  <a:pt x="36396" y="97876"/>
                </a:lnTo>
                <a:cubicBezTo>
                  <a:pt x="21075" y="113887"/>
                  <a:pt x="11809" y="135634"/>
                  <a:pt x="11809" y="159544"/>
                </a:cubicBezTo>
                <a:lnTo>
                  <a:pt x="14649" y="173608"/>
                </a:lnTo>
                <a:lnTo>
                  <a:pt x="3810" y="173608"/>
                </a:lnTo>
                <a:cubicBezTo>
                  <a:pt x="333" y="169383"/>
                  <a:pt x="0" y="164657"/>
                  <a:pt x="0" y="159854"/>
                </a:cubicBezTo>
                <a:cubicBezTo>
                  <a:pt x="0" y="132604"/>
                  <a:pt x="10706" y="107854"/>
                  <a:pt x="28286" y="89721"/>
                </a:cubicBezTo>
                <a:lnTo>
                  <a:pt x="28286" y="89721"/>
                </a:lnTo>
                <a:cubicBezTo>
                  <a:pt x="46420" y="72140"/>
                  <a:pt x="71170" y="61435"/>
                  <a:pt x="98420" y="61435"/>
                </a:cubicBezTo>
                <a:cubicBezTo>
                  <a:pt x="117023" y="61435"/>
                  <a:pt x="134461" y="66424"/>
                  <a:pt x="149250" y="75515"/>
                </a:cubicBezTo>
                <a:cubicBezTo>
                  <a:pt x="153323" y="58635"/>
                  <a:pt x="162130" y="42758"/>
                  <a:pt x="175297" y="29591"/>
                </a:cubicBezTo>
                <a:cubicBezTo>
                  <a:pt x="194566" y="10322"/>
                  <a:pt x="219636" y="391"/>
                  <a:pt x="244890" y="0"/>
                </a:cubicBezTo>
                <a:lnTo>
                  <a:pt x="244890" y="0"/>
                </a:lnTo>
                <a:cubicBezTo>
                  <a:pt x="270144" y="391"/>
                  <a:pt x="295215" y="10322"/>
                  <a:pt x="314484" y="29591"/>
                </a:cubicBezTo>
                <a:cubicBezTo>
                  <a:pt x="327644" y="42751"/>
                  <a:pt x="336448" y="58618"/>
                  <a:pt x="340604" y="75474"/>
                </a:cubicBezTo>
                <a:cubicBezTo>
                  <a:pt x="355376" y="66408"/>
                  <a:pt x="372787" y="61434"/>
                  <a:pt x="391360" y="61434"/>
                </a:cubicBezTo>
                <a:cubicBezTo>
                  <a:pt x="418611" y="61434"/>
                  <a:pt x="443360" y="72140"/>
                  <a:pt x="461494" y="89721"/>
                </a:cubicBezTo>
                <a:cubicBezTo>
                  <a:pt x="479075" y="107854"/>
                  <a:pt x="489780" y="132604"/>
                  <a:pt x="489780" y="159854"/>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6" name="Teardrop 3"/>
          <p:cNvSpPr/>
          <p:nvPr/>
        </p:nvSpPr>
        <p:spPr>
          <a:xfrm rot="5400000" flipH="1" flipV="1">
            <a:off x="544992" y="3490488"/>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7" name="Teardrop 3"/>
          <p:cNvSpPr/>
          <p:nvPr/>
        </p:nvSpPr>
        <p:spPr>
          <a:xfrm rot="5400000" flipH="1" flipV="1">
            <a:off x="60211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8" name="Teardrop 3"/>
          <p:cNvSpPr/>
          <p:nvPr/>
        </p:nvSpPr>
        <p:spPr>
          <a:xfrm rot="5400000" flipH="1" flipV="1">
            <a:off x="9659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 name="Teardrop 3"/>
          <p:cNvSpPr/>
          <p:nvPr/>
        </p:nvSpPr>
        <p:spPr>
          <a:xfrm rot="5400000" flipH="1" flipV="1">
            <a:off x="180848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0" name="Teardrop 3"/>
          <p:cNvSpPr/>
          <p:nvPr/>
        </p:nvSpPr>
        <p:spPr>
          <a:xfrm rot="5400000" flipH="1" flipV="1">
            <a:off x="26510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1" name="Teardrop 3"/>
          <p:cNvSpPr/>
          <p:nvPr/>
        </p:nvSpPr>
        <p:spPr>
          <a:xfrm rot="5400000" flipH="1" flipV="1">
            <a:off x="34935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2" name="Teardrop 3"/>
          <p:cNvSpPr/>
          <p:nvPr/>
        </p:nvSpPr>
        <p:spPr>
          <a:xfrm rot="5400000" flipH="1" flipV="1">
            <a:off x="43361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 name="Teardrop 3"/>
          <p:cNvSpPr/>
          <p:nvPr/>
        </p:nvSpPr>
        <p:spPr>
          <a:xfrm rot="5400000" flipH="1" flipV="1">
            <a:off x="517864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 name="Teardrop 3"/>
          <p:cNvSpPr/>
          <p:nvPr/>
        </p:nvSpPr>
        <p:spPr>
          <a:xfrm rot="5400000" flipH="1" flipV="1">
            <a:off x="770626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 name="Teardrop 3"/>
          <p:cNvSpPr/>
          <p:nvPr/>
        </p:nvSpPr>
        <p:spPr>
          <a:xfrm rot="5400000" flipH="1" flipV="1">
            <a:off x="686372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6" name="Teardrop 3"/>
          <p:cNvSpPr/>
          <p:nvPr/>
        </p:nvSpPr>
        <p:spPr>
          <a:xfrm rot="5400000" flipH="1" flipV="1">
            <a:off x="85488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7" name="Teardrop 3"/>
          <p:cNvSpPr/>
          <p:nvPr/>
        </p:nvSpPr>
        <p:spPr>
          <a:xfrm rot="5400000" flipH="1" flipV="1">
            <a:off x="123402" y="3914584"/>
            <a:ext cx="612648" cy="612648"/>
          </a:xfrm>
          <a:custGeom>
            <a:avLst/>
            <a:gdLst/>
            <a:ahLst/>
            <a:cxnLst/>
            <a:rect l="l" t="t" r="r" b="b"/>
            <a:pathLst>
              <a:path w="3699724" h="3699725">
                <a:moveTo>
                  <a:pt x="1619273" y="1327910"/>
                </a:moveTo>
                <a:cubicBezTo>
                  <a:pt x="1539798" y="1250266"/>
                  <a:pt x="1508187" y="1104450"/>
                  <a:pt x="1510397" y="989239"/>
                </a:cubicBezTo>
                <a:cubicBezTo>
                  <a:pt x="1510398" y="687181"/>
                  <a:pt x="1265529" y="442312"/>
                  <a:pt x="963471" y="442313"/>
                </a:cubicBezTo>
                <a:cubicBezTo>
                  <a:pt x="819078" y="442312"/>
                  <a:pt x="687752" y="498269"/>
                  <a:pt x="591059" y="590790"/>
                </a:cubicBezTo>
                <a:lnTo>
                  <a:pt x="1445896" y="1445628"/>
                </a:lnTo>
                <a:cubicBezTo>
                  <a:pt x="1497333" y="1394206"/>
                  <a:pt x="1556141" y="1354647"/>
                  <a:pt x="1619273" y="1327910"/>
                </a:cubicBezTo>
                <a:close/>
                <a:moveTo>
                  <a:pt x="1327906" y="1619277"/>
                </a:moveTo>
                <a:cubicBezTo>
                  <a:pt x="1354643" y="1556145"/>
                  <a:pt x="1394202" y="1497337"/>
                  <a:pt x="1445624" y="1445900"/>
                </a:cubicBezTo>
                <a:lnTo>
                  <a:pt x="590784" y="591062"/>
                </a:lnTo>
                <a:cubicBezTo>
                  <a:pt x="498263" y="687756"/>
                  <a:pt x="442308" y="819081"/>
                  <a:pt x="442308" y="963474"/>
                </a:cubicBezTo>
                <a:cubicBezTo>
                  <a:pt x="442308" y="1265532"/>
                  <a:pt x="687175" y="1510401"/>
                  <a:pt x="989234" y="1510401"/>
                </a:cubicBezTo>
                <a:cubicBezTo>
                  <a:pt x="1104445" y="1508191"/>
                  <a:pt x="1250262" y="1539802"/>
                  <a:pt x="1327906" y="1619277"/>
                </a:cubicBezTo>
                <a:close/>
                <a:moveTo>
                  <a:pt x="1276350" y="2033081"/>
                </a:moveTo>
                <a:cubicBezTo>
                  <a:pt x="1285057" y="2022843"/>
                  <a:pt x="1293143" y="2011498"/>
                  <a:pt x="1300657" y="1998947"/>
                </a:cubicBezTo>
                <a:cubicBezTo>
                  <a:pt x="1272796" y="1900893"/>
                  <a:pt x="1272313" y="1796942"/>
                  <a:pt x="1299372" y="1698816"/>
                </a:cubicBezTo>
                <a:cubicBezTo>
                  <a:pt x="1239239" y="1600065"/>
                  <a:pt x="1142748" y="1577177"/>
                  <a:pt x="985834" y="1580187"/>
                </a:cubicBezTo>
                <a:cubicBezTo>
                  <a:pt x="786506" y="1580187"/>
                  <a:pt x="609333" y="1485334"/>
                  <a:pt x="498888" y="1336851"/>
                </a:cubicBezTo>
                <a:cubicBezTo>
                  <a:pt x="399199" y="1355025"/>
                  <a:pt x="304862" y="1404283"/>
                  <a:pt x="227800" y="1481345"/>
                </a:cubicBezTo>
                <a:cubicBezTo>
                  <a:pt x="125698" y="1583447"/>
                  <a:pt x="72404" y="1715874"/>
                  <a:pt x="69454" y="1849669"/>
                </a:cubicBezTo>
                <a:lnTo>
                  <a:pt x="583761" y="1849669"/>
                </a:lnTo>
                <a:lnTo>
                  <a:pt x="583765" y="1850056"/>
                </a:lnTo>
                <a:lnTo>
                  <a:pt x="69453" y="1850056"/>
                </a:lnTo>
                <a:cubicBezTo>
                  <a:pt x="72403" y="1983852"/>
                  <a:pt x="125698" y="2116279"/>
                  <a:pt x="227799" y="2218380"/>
                </a:cubicBezTo>
                <a:cubicBezTo>
                  <a:pt x="304828" y="2295410"/>
                  <a:pt x="399119" y="2344659"/>
                  <a:pt x="498762" y="2363033"/>
                </a:cubicBezTo>
                <a:cubicBezTo>
                  <a:pt x="609207" y="2214464"/>
                  <a:pt x="786436" y="2119544"/>
                  <a:pt x="985834" y="2119544"/>
                </a:cubicBezTo>
                <a:cubicBezTo>
                  <a:pt x="1124065" y="2122196"/>
                  <a:pt x="1215404" y="2104750"/>
                  <a:pt x="1276350" y="2033081"/>
                </a:cubicBezTo>
                <a:close/>
                <a:moveTo>
                  <a:pt x="2033078" y="1276353"/>
                </a:moveTo>
                <a:cubicBezTo>
                  <a:pt x="2104746" y="1215407"/>
                  <a:pt x="2122193" y="1124068"/>
                  <a:pt x="2119541" y="985837"/>
                </a:cubicBezTo>
                <a:cubicBezTo>
                  <a:pt x="2119541" y="786437"/>
                  <a:pt x="2214463" y="609207"/>
                  <a:pt x="2363033" y="498763"/>
                </a:cubicBezTo>
                <a:cubicBezTo>
                  <a:pt x="2344659" y="399120"/>
                  <a:pt x="2295410" y="304828"/>
                  <a:pt x="2218380" y="227799"/>
                </a:cubicBezTo>
                <a:cubicBezTo>
                  <a:pt x="2116279" y="125698"/>
                  <a:pt x="1983852" y="72403"/>
                  <a:pt x="1850056" y="69453"/>
                </a:cubicBezTo>
                <a:lnTo>
                  <a:pt x="1850055" y="583765"/>
                </a:lnTo>
                <a:lnTo>
                  <a:pt x="1849669" y="583761"/>
                </a:lnTo>
                <a:lnTo>
                  <a:pt x="1849669" y="69454"/>
                </a:lnTo>
                <a:cubicBezTo>
                  <a:pt x="1715874" y="72405"/>
                  <a:pt x="1583446" y="125699"/>
                  <a:pt x="1481345" y="227800"/>
                </a:cubicBezTo>
                <a:cubicBezTo>
                  <a:pt x="1404281" y="304864"/>
                  <a:pt x="1355022" y="399204"/>
                  <a:pt x="1336849" y="498895"/>
                </a:cubicBezTo>
                <a:cubicBezTo>
                  <a:pt x="1485331" y="609340"/>
                  <a:pt x="1580182" y="786513"/>
                  <a:pt x="1580182" y="985839"/>
                </a:cubicBezTo>
                <a:cubicBezTo>
                  <a:pt x="1577172" y="1142752"/>
                  <a:pt x="1600060" y="1239243"/>
                  <a:pt x="1698811" y="1299376"/>
                </a:cubicBezTo>
                <a:cubicBezTo>
                  <a:pt x="1796937" y="1272317"/>
                  <a:pt x="1900888" y="1272800"/>
                  <a:pt x="1998943" y="1300661"/>
                </a:cubicBezTo>
                <a:cubicBezTo>
                  <a:pt x="2011494" y="1293147"/>
                  <a:pt x="2022839" y="1285060"/>
                  <a:pt x="2033078" y="1276353"/>
                </a:cubicBezTo>
                <a:close/>
                <a:moveTo>
                  <a:pt x="1445628" y="2253827"/>
                </a:moveTo>
                <a:cubicBezTo>
                  <a:pt x="1394179" y="2202371"/>
                  <a:pt x="1354607" y="2143534"/>
                  <a:pt x="1328220" y="2080145"/>
                </a:cubicBezTo>
                <a:cubicBezTo>
                  <a:pt x="1250650" y="2159845"/>
                  <a:pt x="1104599" y="2191543"/>
                  <a:pt x="989234" y="2189330"/>
                </a:cubicBezTo>
                <a:cubicBezTo>
                  <a:pt x="687176" y="2189329"/>
                  <a:pt x="442308" y="2434198"/>
                  <a:pt x="442308" y="2736256"/>
                </a:cubicBezTo>
                <a:cubicBezTo>
                  <a:pt x="442308" y="2880649"/>
                  <a:pt x="498263" y="3011974"/>
                  <a:pt x="590785" y="3108668"/>
                </a:cubicBezTo>
                <a:close/>
                <a:moveTo>
                  <a:pt x="2253823" y="1445631"/>
                </a:moveTo>
                <a:lnTo>
                  <a:pt x="3108665" y="590788"/>
                </a:lnTo>
                <a:cubicBezTo>
                  <a:pt x="3011971" y="498266"/>
                  <a:pt x="2880646" y="442311"/>
                  <a:pt x="2736253" y="442311"/>
                </a:cubicBezTo>
                <a:cubicBezTo>
                  <a:pt x="2434195" y="442311"/>
                  <a:pt x="2189326" y="687179"/>
                  <a:pt x="2189327" y="989237"/>
                </a:cubicBezTo>
                <a:cubicBezTo>
                  <a:pt x="2191540" y="1104602"/>
                  <a:pt x="2159841" y="1250654"/>
                  <a:pt x="2080141" y="1328224"/>
                </a:cubicBezTo>
                <a:cubicBezTo>
                  <a:pt x="2143530" y="1354611"/>
                  <a:pt x="2202368" y="1394182"/>
                  <a:pt x="2253823" y="1445631"/>
                </a:cubicBezTo>
                <a:close/>
                <a:moveTo>
                  <a:pt x="2210921" y="2210652"/>
                </a:moveTo>
                <a:cubicBezTo>
                  <a:pt x="2410093" y="2011361"/>
                  <a:pt x="2410093" y="1688371"/>
                  <a:pt x="2210920" y="1489079"/>
                </a:cubicBezTo>
                <a:lnTo>
                  <a:pt x="2161236" y="1538763"/>
                </a:lnTo>
                <a:lnTo>
                  <a:pt x="2161096" y="1538632"/>
                </a:lnTo>
                <a:cubicBezTo>
                  <a:pt x="2161051" y="1538585"/>
                  <a:pt x="2161005" y="1538541"/>
                  <a:pt x="2160964" y="1538490"/>
                </a:cubicBezTo>
                <a:lnTo>
                  <a:pt x="2210648" y="1488807"/>
                </a:lnTo>
                <a:cubicBezTo>
                  <a:pt x="2011356" y="1289635"/>
                  <a:pt x="1688367" y="1289636"/>
                  <a:pt x="1489076" y="1488807"/>
                </a:cubicBezTo>
                <a:lnTo>
                  <a:pt x="1538760" y="1538491"/>
                </a:lnTo>
                <a:cubicBezTo>
                  <a:pt x="1538719" y="1538541"/>
                  <a:pt x="1538673" y="1538585"/>
                  <a:pt x="1538628" y="1538631"/>
                </a:cubicBezTo>
                <a:cubicBezTo>
                  <a:pt x="1538582" y="1538676"/>
                  <a:pt x="1538537" y="1538722"/>
                  <a:pt x="1538487" y="1538763"/>
                </a:cubicBezTo>
                <a:lnTo>
                  <a:pt x="1488803" y="1489080"/>
                </a:lnTo>
                <a:cubicBezTo>
                  <a:pt x="1289632" y="1688371"/>
                  <a:pt x="1289632" y="2011360"/>
                  <a:pt x="1488803" y="2210652"/>
                </a:cubicBezTo>
                <a:lnTo>
                  <a:pt x="1538488" y="2160967"/>
                </a:lnTo>
                <a:cubicBezTo>
                  <a:pt x="1538538" y="2161008"/>
                  <a:pt x="1538582" y="2161054"/>
                  <a:pt x="1538629" y="2161099"/>
                </a:cubicBezTo>
                <a:lnTo>
                  <a:pt x="1538760" y="2161239"/>
                </a:lnTo>
                <a:lnTo>
                  <a:pt x="1489075" y="2210924"/>
                </a:lnTo>
                <a:cubicBezTo>
                  <a:pt x="1688367" y="2410097"/>
                  <a:pt x="2011356" y="2410097"/>
                  <a:pt x="2210648" y="2210925"/>
                </a:cubicBezTo>
                <a:lnTo>
                  <a:pt x="2160963" y="2161240"/>
                </a:lnTo>
                <a:cubicBezTo>
                  <a:pt x="2161005" y="2161190"/>
                  <a:pt x="2161050" y="2161145"/>
                  <a:pt x="2161095" y="2161099"/>
                </a:cubicBezTo>
                <a:lnTo>
                  <a:pt x="2161236" y="2160967"/>
                </a:lnTo>
                <a:close/>
                <a:moveTo>
                  <a:pt x="1350206" y="3097227"/>
                </a:moveTo>
                <a:cubicBezTo>
                  <a:pt x="1449181" y="2998253"/>
                  <a:pt x="1510398" y="2861521"/>
                  <a:pt x="1510397" y="2710492"/>
                </a:cubicBezTo>
                <a:cubicBezTo>
                  <a:pt x="1508185" y="2595128"/>
                  <a:pt x="1539883" y="2449078"/>
                  <a:pt x="1619582" y="2371508"/>
                </a:cubicBezTo>
                <a:cubicBezTo>
                  <a:pt x="1556193" y="2345120"/>
                  <a:pt x="1497356" y="2305548"/>
                  <a:pt x="1445900" y="2254099"/>
                </a:cubicBezTo>
                <a:lnTo>
                  <a:pt x="591059" y="3108941"/>
                </a:lnTo>
                <a:cubicBezTo>
                  <a:pt x="687753" y="3201462"/>
                  <a:pt x="819078" y="3257418"/>
                  <a:pt x="963471" y="3257418"/>
                </a:cubicBezTo>
                <a:cubicBezTo>
                  <a:pt x="1114500" y="3257418"/>
                  <a:pt x="1251232" y="3196201"/>
                  <a:pt x="1350206" y="3097227"/>
                </a:cubicBezTo>
                <a:close/>
                <a:moveTo>
                  <a:pt x="3097224" y="1350209"/>
                </a:moveTo>
                <a:cubicBezTo>
                  <a:pt x="3196198" y="1251235"/>
                  <a:pt x="3257415" y="1114503"/>
                  <a:pt x="3257415" y="963474"/>
                </a:cubicBezTo>
                <a:cubicBezTo>
                  <a:pt x="3257415" y="819081"/>
                  <a:pt x="3201459" y="687756"/>
                  <a:pt x="3108938" y="591062"/>
                </a:cubicBezTo>
                <a:lnTo>
                  <a:pt x="2254096" y="1445904"/>
                </a:lnTo>
                <a:cubicBezTo>
                  <a:pt x="2305545" y="1497359"/>
                  <a:pt x="2345117" y="1556196"/>
                  <a:pt x="2371504" y="1619586"/>
                </a:cubicBezTo>
                <a:cubicBezTo>
                  <a:pt x="2449074" y="1539886"/>
                  <a:pt x="2595125" y="1508188"/>
                  <a:pt x="2710489" y="1510400"/>
                </a:cubicBezTo>
                <a:cubicBezTo>
                  <a:pt x="2861518" y="1510401"/>
                  <a:pt x="2998250" y="1449184"/>
                  <a:pt x="3097224" y="1350209"/>
                </a:cubicBezTo>
                <a:close/>
                <a:moveTo>
                  <a:pt x="2218380" y="3471925"/>
                </a:moveTo>
                <a:cubicBezTo>
                  <a:pt x="2295441" y="3394863"/>
                  <a:pt x="2344700" y="3300526"/>
                  <a:pt x="2362874" y="3200838"/>
                </a:cubicBezTo>
                <a:cubicBezTo>
                  <a:pt x="2214392" y="3090392"/>
                  <a:pt x="2119540" y="2913220"/>
                  <a:pt x="2119540" y="2713893"/>
                </a:cubicBezTo>
                <a:cubicBezTo>
                  <a:pt x="2122550" y="2556979"/>
                  <a:pt x="2099662" y="2460490"/>
                  <a:pt x="2000913" y="2400356"/>
                </a:cubicBezTo>
                <a:cubicBezTo>
                  <a:pt x="1902786" y="2427415"/>
                  <a:pt x="1798834" y="2426932"/>
                  <a:pt x="1700778" y="2399071"/>
                </a:cubicBezTo>
                <a:cubicBezTo>
                  <a:pt x="1600372" y="2459185"/>
                  <a:pt x="1577152" y="2555917"/>
                  <a:pt x="1580182" y="2713892"/>
                </a:cubicBezTo>
                <a:cubicBezTo>
                  <a:pt x="1580183" y="2883675"/>
                  <a:pt x="1511364" y="3037385"/>
                  <a:pt x="1400099" y="3148650"/>
                </a:cubicBezTo>
                <a:lnTo>
                  <a:pt x="1336693" y="3200965"/>
                </a:lnTo>
                <a:cubicBezTo>
                  <a:pt x="1355067" y="3300607"/>
                  <a:pt x="1404316" y="3394897"/>
                  <a:pt x="1481344" y="3471926"/>
                </a:cubicBezTo>
                <a:cubicBezTo>
                  <a:pt x="1583446" y="3574027"/>
                  <a:pt x="1715873" y="3627322"/>
                  <a:pt x="1849669" y="3630272"/>
                </a:cubicBezTo>
                <a:lnTo>
                  <a:pt x="1849669" y="3115960"/>
                </a:lnTo>
                <a:lnTo>
                  <a:pt x="1850055" y="3115964"/>
                </a:lnTo>
                <a:lnTo>
                  <a:pt x="1850055" y="3630271"/>
                </a:lnTo>
                <a:cubicBezTo>
                  <a:pt x="1983851" y="3627320"/>
                  <a:pt x="2116278" y="3574026"/>
                  <a:pt x="2218380" y="3471925"/>
                </a:cubicBezTo>
                <a:close/>
                <a:moveTo>
                  <a:pt x="3471925" y="2218380"/>
                </a:moveTo>
                <a:cubicBezTo>
                  <a:pt x="3574026" y="2116278"/>
                  <a:pt x="3627320" y="1983851"/>
                  <a:pt x="3630271" y="1850056"/>
                </a:cubicBezTo>
                <a:lnTo>
                  <a:pt x="3115964" y="1850056"/>
                </a:lnTo>
                <a:lnTo>
                  <a:pt x="3115960" y="1849669"/>
                </a:lnTo>
                <a:lnTo>
                  <a:pt x="3630272" y="1849669"/>
                </a:lnTo>
                <a:cubicBezTo>
                  <a:pt x="3627322" y="1715873"/>
                  <a:pt x="3574027" y="1583446"/>
                  <a:pt x="3471926" y="1481345"/>
                </a:cubicBezTo>
                <a:cubicBezTo>
                  <a:pt x="3394897" y="1404316"/>
                  <a:pt x="3300607" y="1355067"/>
                  <a:pt x="3200965" y="1336693"/>
                </a:cubicBezTo>
                <a:cubicBezTo>
                  <a:pt x="3186174" y="1359992"/>
                  <a:pt x="3168056" y="1380693"/>
                  <a:pt x="3148647" y="1400102"/>
                </a:cubicBezTo>
                <a:cubicBezTo>
                  <a:pt x="3037382" y="1511367"/>
                  <a:pt x="2883672" y="1580186"/>
                  <a:pt x="2713889" y="1580185"/>
                </a:cubicBezTo>
                <a:cubicBezTo>
                  <a:pt x="2555913" y="1577155"/>
                  <a:pt x="2459181" y="1600375"/>
                  <a:pt x="2399067" y="1700783"/>
                </a:cubicBezTo>
                <a:cubicBezTo>
                  <a:pt x="2426929" y="1798838"/>
                  <a:pt x="2427411" y="1902791"/>
                  <a:pt x="2400352" y="2000918"/>
                </a:cubicBezTo>
                <a:cubicBezTo>
                  <a:pt x="2460486" y="2099667"/>
                  <a:pt x="2556976" y="2122555"/>
                  <a:pt x="2713888" y="2119545"/>
                </a:cubicBezTo>
                <a:cubicBezTo>
                  <a:pt x="2913213" y="2119545"/>
                  <a:pt x="3090385" y="2214395"/>
                  <a:pt x="3200830" y="2362876"/>
                </a:cubicBezTo>
                <a:cubicBezTo>
                  <a:pt x="3300521" y="2344703"/>
                  <a:pt x="3394861" y="2295444"/>
                  <a:pt x="3471925" y="2218380"/>
                </a:cubicBezTo>
                <a:close/>
                <a:moveTo>
                  <a:pt x="3108937" y="3108668"/>
                </a:moveTo>
                <a:cubicBezTo>
                  <a:pt x="3201458" y="3011974"/>
                  <a:pt x="3257415" y="2880649"/>
                  <a:pt x="3257414" y="2736256"/>
                </a:cubicBezTo>
                <a:cubicBezTo>
                  <a:pt x="3257415" y="2434198"/>
                  <a:pt x="3012546" y="2189329"/>
                  <a:pt x="2710488" y="2189330"/>
                </a:cubicBezTo>
                <a:cubicBezTo>
                  <a:pt x="2595278" y="2191540"/>
                  <a:pt x="2449463" y="2159929"/>
                  <a:pt x="2371818" y="2080456"/>
                </a:cubicBezTo>
                <a:cubicBezTo>
                  <a:pt x="2345082" y="2143588"/>
                  <a:pt x="2305522" y="2202395"/>
                  <a:pt x="2254101" y="2253832"/>
                </a:cubicBezTo>
                <a:close/>
                <a:moveTo>
                  <a:pt x="3108664" y="3108942"/>
                </a:moveTo>
                <a:lnTo>
                  <a:pt x="2253828" y="2254105"/>
                </a:lnTo>
                <a:cubicBezTo>
                  <a:pt x="2202391" y="2305526"/>
                  <a:pt x="2143583" y="2345086"/>
                  <a:pt x="2080451" y="2371822"/>
                </a:cubicBezTo>
                <a:cubicBezTo>
                  <a:pt x="2159925" y="2449467"/>
                  <a:pt x="2191536" y="2595283"/>
                  <a:pt x="2189326" y="2710493"/>
                </a:cubicBezTo>
                <a:cubicBezTo>
                  <a:pt x="2189325" y="3012551"/>
                  <a:pt x="2434195" y="3257419"/>
                  <a:pt x="2736252" y="3257419"/>
                </a:cubicBezTo>
                <a:cubicBezTo>
                  <a:pt x="2880646" y="3257419"/>
                  <a:pt x="3011971" y="3201464"/>
                  <a:pt x="3108664" y="3108942"/>
                </a:cubicBezTo>
                <a:close/>
                <a:moveTo>
                  <a:pt x="3157911" y="3157916"/>
                </a:moveTo>
                <a:cubicBezTo>
                  <a:pt x="3048404" y="3264084"/>
                  <a:pt x="2898943" y="3328734"/>
                  <a:pt x="2734381" y="3328734"/>
                </a:cubicBezTo>
                <a:cubicBezTo>
                  <a:pt x="2622038" y="3328734"/>
                  <a:pt x="2516732" y="3298603"/>
                  <a:pt x="2427424" y="3243706"/>
                </a:cubicBezTo>
                <a:cubicBezTo>
                  <a:pt x="2402826" y="3345640"/>
                  <a:pt x="2349644" y="3441515"/>
                  <a:pt x="2270129" y="3521030"/>
                </a:cubicBezTo>
                <a:cubicBezTo>
                  <a:pt x="2153768" y="3637392"/>
                  <a:pt x="2002368" y="3697364"/>
                  <a:pt x="1849862" y="3699724"/>
                </a:cubicBezTo>
                <a:lnTo>
                  <a:pt x="1849862" y="3699725"/>
                </a:lnTo>
                <a:cubicBezTo>
                  <a:pt x="1697356" y="3697364"/>
                  <a:pt x="1545956" y="3637392"/>
                  <a:pt x="1429594" y="3521030"/>
                </a:cubicBezTo>
                <a:cubicBezTo>
                  <a:pt x="1350121" y="3441556"/>
                  <a:pt x="1296952" y="3345738"/>
                  <a:pt x="1271854" y="3243947"/>
                </a:cubicBezTo>
                <a:cubicBezTo>
                  <a:pt x="1182651" y="3298700"/>
                  <a:pt x="1077504" y="3328733"/>
                  <a:pt x="965342" y="3328733"/>
                </a:cubicBezTo>
                <a:cubicBezTo>
                  <a:pt x="800782" y="3328733"/>
                  <a:pt x="651319" y="3264084"/>
                  <a:pt x="541812" y="3157915"/>
                </a:cubicBezTo>
                <a:lnTo>
                  <a:pt x="541811" y="3157915"/>
                </a:lnTo>
                <a:cubicBezTo>
                  <a:pt x="435643" y="3048408"/>
                  <a:pt x="370993" y="2898946"/>
                  <a:pt x="370994" y="2734385"/>
                </a:cubicBezTo>
                <a:cubicBezTo>
                  <a:pt x="370994" y="2622223"/>
                  <a:pt x="401028" y="2517075"/>
                  <a:pt x="455781" y="2427871"/>
                </a:cubicBezTo>
                <a:cubicBezTo>
                  <a:pt x="353989" y="2402773"/>
                  <a:pt x="258170" y="2349604"/>
                  <a:pt x="178695" y="2270131"/>
                </a:cubicBezTo>
                <a:cubicBezTo>
                  <a:pt x="62332" y="2153769"/>
                  <a:pt x="2361" y="2002368"/>
                  <a:pt x="0" y="1849863"/>
                </a:cubicBezTo>
                <a:lnTo>
                  <a:pt x="1" y="1849862"/>
                </a:lnTo>
                <a:cubicBezTo>
                  <a:pt x="2361" y="1697357"/>
                  <a:pt x="62333" y="1545957"/>
                  <a:pt x="178695" y="1429596"/>
                </a:cubicBezTo>
                <a:cubicBezTo>
                  <a:pt x="258210" y="1350080"/>
                  <a:pt x="354086" y="1296898"/>
                  <a:pt x="456020" y="1272300"/>
                </a:cubicBezTo>
                <a:cubicBezTo>
                  <a:pt x="401124" y="1182994"/>
                  <a:pt x="370993" y="1077688"/>
                  <a:pt x="370993" y="965346"/>
                </a:cubicBezTo>
                <a:cubicBezTo>
                  <a:pt x="370993" y="800784"/>
                  <a:pt x="435643" y="651322"/>
                  <a:pt x="541811" y="541816"/>
                </a:cubicBezTo>
                <a:lnTo>
                  <a:pt x="541812" y="541815"/>
                </a:lnTo>
                <a:cubicBezTo>
                  <a:pt x="651319" y="435646"/>
                  <a:pt x="800781" y="370998"/>
                  <a:pt x="965341" y="370998"/>
                </a:cubicBezTo>
                <a:cubicBezTo>
                  <a:pt x="1077684" y="370998"/>
                  <a:pt x="1182991" y="401129"/>
                  <a:pt x="1272299" y="456026"/>
                </a:cubicBezTo>
                <a:cubicBezTo>
                  <a:pt x="1296896" y="354089"/>
                  <a:pt x="1350079" y="258211"/>
                  <a:pt x="1429596" y="178695"/>
                </a:cubicBezTo>
                <a:cubicBezTo>
                  <a:pt x="1545957" y="62333"/>
                  <a:pt x="1697356" y="2361"/>
                  <a:pt x="1849862" y="1"/>
                </a:cubicBezTo>
                <a:lnTo>
                  <a:pt x="1849863" y="0"/>
                </a:lnTo>
                <a:cubicBezTo>
                  <a:pt x="2002368" y="2361"/>
                  <a:pt x="2153768" y="62333"/>
                  <a:pt x="2270131" y="178695"/>
                </a:cubicBezTo>
                <a:cubicBezTo>
                  <a:pt x="2349605" y="258170"/>
                  <a:pt x="2402774" y="353990"/>
                  <a:pt x="2427871" y="455782"/>
                </a:cubicBezTo>
                <a:cubicBezTo>
                  <a:pt x="2517074" y="401030"/>
                  <a:pt x="2622221" y="370997"/>
                  <a:pt x="2734382" y="370997"/>
                </a:cubicBezTo>
                <a:cubicBezTo>
                  <a:pt x="2898943" y="370996"/>
                  <a:pt x="3048405" y="435646"/>
                  <a:pt x="3157912" y="541814"/>
                </a:cubicBezTo>
                <a:lnTo>
                  <a:pt x="3157912" y="541815"/>
                </a:lnTo>
                <a:cubicBezTo>
                  <a:pt x="3264081" y="651322"/>
                  <a:pt x="3328730" y="800785"/>
                  <a:pt x="3328730" y="965345"/>
                </a:cubicBezTo>
                <a:cubicBezTo>
                  <a:pt x="3328730" y="1077505"/>
                  <a:pt x="3298697" y="1182652"/>
                  <a:pt x="3243945" y="1271854"/>
                </a:cubicBezTo>
                <a:cubicBezTo>
                  <a:pt x="3345737" y="1296952"/>
                  <a:pt x="3441555" y="1350121"/>
                  <a:pt x="3521030" y="1429594"/>
                </a:cubicBezTo>
                <a:cubicBezTo>
                  <a:pt x="3637392" y="1545956"/>
                  <a:pt x="3697363" y="1697357"/>
                  <a:pt x="3699724" y="1849862"/>
                </a:cubicBezTo>
                <a:lnTo>
                  <a:pt x="3699724" y="1849862"/>
                </a:lnTo>
                <a:cubicBezTo>
                  <a:pt x="3697363" y="2002368"/>
                  <a:pt x="3637392" y="2153768"/>
                  <a:pt x="3521030" y="2270129"/>
                </a:cubicBezTo>
                <a:cubicBezTo>
                  <a:pt x="3441513" y="2349646"/>
                  <a:pt x="3345636" y="2402829"/>
                  <a:pt x="3243700" y="2427426"/>
                </a:cubicBezTo>
                <a:cubicBezTo>
                  <a:pt x="3298598" y="2516734"/>
                  <a:pt x="3328729" y="2622042"/>
                  <a:pt x="3328729" y="2734386"/>
                </a:cubicBezTo>
                <a:cubicBezTo>
                  <a:pt x="3328729" y="2898946"/>
                  <a:pt x="3264081" y="3048408"/>
                  <a:pt x="3157911" y="3157915"/>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8" name="Teardrop 3"/>
          <p:cNvSpPr/>
          <p:nvPr/>
        </p:nvSpPr>
        <p:spPr>
          <a:xfrm rot="5400000" flipH="1" flipV="1">
            <a:off x="663614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9" name="Teardrop 3"/>
          <p:cNvSpPr/>
          <p:nvPr/>
        </p:nvSpPr>
        <p:spPr>
          <a:xfrm rot="5400000" flipH="1" flipV="1">
            <a:off x="22905" y="4316257"/>
            <a:ext cx="232840" cy="278649"/>
          </a:xfrm>
          <a:custGeom>
            <a:avLst/>
            <a:gdLst/>
            <a:ahLst/>
            <a:cxnLst/>
            <a:rect l="l" t="t" r="r" b="b"/>
            <a:pathLst>
              <a:path w="232840" h="278649">
                <a:moveTo>
                  <a:pt x="232840" y="8776"/>
                </a:moveTo>
                <a:cubicBezTo>
                  <a:pt x="232449" y="34030"/>
                  <a:pt x="222519" y="59101"/>
                  <a:pt x="203250" y="78369"/>
                </a:cubicBezTo>
                <a:cubicBezTo>
                  <a:pt x="190082" y="91537"/>
                  <a:pt x="174206" y="100343"/>
                  <a:pt x="157326" y="104416"/>
                </a:cubicBezTo>
                <a:cubicBezTo>
                  <a:pt x="166417" y="119205"/>
                  <a:pt x="171406" y="136643"/>
                  <a:pt x="171406" y="155247"/>
                </a:cubicBezTo>
                <a:cubicBezTo>
                  <a:pt x="171406" y="182497"/>
                  <a:pt x="160701" y="207247"/>
                  <a:pt x="143120" y="225380"/>
                </a:cubicBezTo>
                <a:cubicBezTo>
                  <a:pt x="124986" y="242961"/>
                  <a:pt x="100237" y="253667"/>
                  <a:pt x="72986" y="253667"/>
                </a:cubicBezTo>
                <a:cubicBezTo>
                  <a:pt x="54383" y="253667"/>
                  <a:pt x="36945" y="248677"/>
                  <a:pt x="22156" y="239586"/>
                </a:cubicBezTo>
                <a:lnTo>
                  <a:pt x="0" y="278649"/>
                </a:lnTo>
                <a:lnTo>
                  <a:pt x="0" y="260595"/>
                </a:lnTo>
                <a:cubicBezTo>
                  <a:pt x="5973" y="252057"/>
                  <a:pt x="9654" y="242433"/>
                  <a:pt x="11467" y="232488"/>
                </a:cubicBezTo>
                <a:lnTo>
                  <a:pt x="0" y="218900"/>
                </a:lnTo>
                <a:lnTo>
                  <a:pt x="0" y="201603"/>
                </a:lnTo>
                <a:cubicBezTo>
                  <a:pt x="14950" y="226291"/>
                  <a:pt x="42305" y="241857"/>
                  <a:pt x="73296" y="241857"/>
                </a:cubicBezTo>
                <a:cubicBezTo>
                  <a:pt x="97207" y="241857"/>
                  <a:pt x="118953" y="232592"/>
                  <a:pt x="134965" y="217271"/>
                </a:cubicBezTo>
                <a:lnTo>
                  <a:pt x="0" y="82306"/>
                </a:lnTo>
                <a:lnTo>
                  <a:pt x="0" y="82216"/>
                </a:lnTo>
                <a:lnTo>
                  <a:pt x="135010" y="217225"/>
                </a:lnTo>
                <a:cubicBezTo>
                  <a:pt x="150331" y="201213"/>
                  <a:pt x="159597" y="179467"/>
                  <a:pt x="159597" y="155556"/>
                </a:cubicBezTo>
                <a:cubicBezTo>
                  <a:pt x="159597" y="105538"/>
                  <a:pt x="119048" y="64989"/>
                  <a:pt x="69030" y="64989"/>
                </a:cubicBezTo>
                <a:cubicBezTo>
                  <a:pt x="49952" y="65355"/>
                  <a:pt x="25806" y="60121"/>
                  <a:pt x="12948" y="46961"/>
                </a:cubicBezTo>
                <a:lnTo>
                  <a:pt x="0" y="66032"/>
                </a:lnTo>
                <a:lnTo>
                  <a:pt x="0" y="46474"/>
                </a:lnTo>
                <a:cubicBezTo>
                  <a:pt x="9193" y="32573"/>
                  <a:pt x="11853" y="16060"/>
                  <a:pt x="9334" y="0"/>
                </a:cubicBezTo>
                <a:lnTo>
                  <a:pt x="17529" y="0"/>
                </a:lnTo>
                <a:cubicBezTo>
                  <a:pt x="21671" y="11094"/>
                  <a:pt x="20740" y="22668"/>
                  <a:pt x="17673" y="33790"/>
                </a:cubicBezTo>
                <a:cubicBezTo>
                  <a:pt x="27631" y="50142"/>
                  <a:pt x="43609" y="53932"/>
                  <a:pt x="69593" y="53433"/>
                </a:cubicBezTo>
                <a:cubicBezTo>
                  <a:pt x="102600" y="53434"/>
                  <a:pt x="131938" y="69140"/>
                  <a:pt x="150227" y="93727"/>
                </a:cubicBezTo>
                <a:cubicBezTo>
                  <a:pt x="166735" y="90718"/>
                  <a:pt x="182357" y="82561"/>
                  <a:pt x="195118" y="69800"/>
                </a:cubicBezTo>
                <a:cubicBezTo>
                  <a:pt x="212026" y="52893"/>
                  <a:pt x="220851" y="30964"/>
                  <a:pt x="221339" y="8808"/>
                </a:cubicBezTo>
                <a:lnTo>
                  <a:pt x="136174" y="8808"/>
                </a:lnTo>
                <a:lnTo>
                  <a:pt x="136173" y="8744"/>
                </a:lnTo>
                <a:lnTo>
                  <a:pt x="221340" y="8744"/>
                </a:lnTo>
                <a:lnTo>
                  <a:pt x="219467" y="0"/>
                </a:lnTo>
                <a:lnTo>
                  <a:pt x="231012" y="0"/>
                </a:lnTo>
                <a:cubicBezTo>
                  <a:pt x="232616" y="2826"/>
                  <a:pt x="232794" y="5800"/>
                  <a:pt x="232840" y="877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0" name="Teardrop 3"/>
          <p:cNvSpPr/>
          <p:nvPr/>
        </p:nvSpPr>
        <p:spPr>
          <a:xfrm rot="5400000" flipH="1" flipV="1">
            <a:off x="158090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6"/>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5"/>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1" name="Teardrop 3"/>
          <p:cNvSpPr/>
          <p:nvPr/>
        </p:nvSpPr>
        <p:spPr>
          <a:xfrm rot="5400000" flipH="1" flipV="1">
            <a:off x="242344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2" name="Teardrop 3"/>
          <p:cNvSpPr/>
          <p:nvPr/>
        </p:nvSpPr>
        <p:spPr>
          <a:xfrm rot="5400000" flipH="1" flipV="1">
            <a:off x="326598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7"/>
                  <a:pt x="171406" y="416370"/>
                </a:cubicBezTo>
                <a:cubicBezTo>
                  <a:pt x="171406" y="443620"/>
                  <a:pt x="160701" y="468370"/>
                  <a:pt x="143120" y="486503"/>
                </a:cubicBezTo>
                <a:cubicBezTo>
                  <a:pt x="124986" y="504084"/>
                  <a:pt x="100237" y="514790"/>
                  <a:pt x="72986" y="514790"/>
                </a:cubicBezTo>
                <a:cubicBezTo>
                  <a:pt x="54383" y="514790"/>
                  <a:pt x="36945" y="509800"/>
                  <a:pt x="22156" y="500710"/>
                </a:cubicBezTo>
                <a:lnTo>
                  <a:pt x="0" y="539772"/>
                </a:lnTo>
                <a:lnTo>
                  <a:pt x="0" y="521718"/>
                </a:lnTo>
                <a:cubicBezTo>
                  <a:pt x="5973" y="513180"/>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9"/>
                </a:lnTo>
                <a:lnTo>
                  <a:pt x="135010" y="478348"/>
                </a:lnTo>
                <a:cubicBezTo>
                  <a:pt x="150331" y="462336"/>
                  <a:pt x="159597" y="440590"/>
                  <a:pt x="159597" y="416680"/>
                </a:cubicBezTo>
                <a:cubicBezTo>
                  <a:pt x="159597" y="366661"/>
                  <a:pt x="119048" y="326112"/>
                  <a:pt x="69030" y="326113"/>
                </a:cubicBezTo>
                <a:cubicBezTo>
                  <a:pt x="49952" y="326478"/>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3" name="Teardrop 3"/>
          <p:cNvSpPr/>
          <p:nvPr/>
        </p:nvSpPr>
        <p:spPr>
          <a:xfrm rot="5400000" flipH="1" flipV="1">
            <a:off x="4108522" y="4185695"/>
            <a:ext cx="232840" cy="539773"/>
          </a:xfrm>
          <a:custGeom>
            <a:avLst/>
            <a:gdLst/>
            <a:ahLst/>
            <a:cxnLst/>
            <a:rect l="l" t="t" r="r" b="b"/>
            <a:pathLst>
              <a:path w="232840" h="539773">
                <a:moveTo>
                  <a:pt x="221340" y="269867"/>
                </a:moveTo>
                <a:cubicBezTo>
                  <a:pt x="220851" y="247712"/>
                  <a:pt x="212026" y="225782"/>
                  <a:pt x="195119" y="208875"/>
                </a:cubicBezTo>
                <a:cubicBezTo>
                  <a:pt x="182363" y="196120"/>
                  <a:pt x="166749" y="187965"/>
                  <a:pt x="150249" y="184922"/>
                </a:cubicBezTo>
                <a:cubicBezTo>
                  <a:pt x="147800" y="188780"/>
                  <a:pt x="144800" y="192208"/>
                  <a:pt x="141586" y="195422"/>
                </a:cubicBezTo>
                <a:cubicBezTo>
                  <a:pt x="123161" y="213847"/>
                  <a:pt x="97708" y="225243"/>
                  <a:pt x="69593" y="225242"/>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89"/>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6"/>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 name="Teardrop 3"/>
          <p:cNvSpPr/>
          <p:nvPr/>
        </p:nvSpPr>
        <p:spPr>
          <a:xfrm rot="5400000" flipH="1" flipV="1">
            <a:off x="495106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5" name="Teardrop 3"/>
          <p:cNvSpPr/>
          <p:nvPr/>
        </p:nvSpPr>
        <p:spPr>
          <a:xfrm rot="5400000" flipH="1" flipV="1">
            <a:off x="579360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7"/>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6" name="Teardrop 3"/>
          <p:cNvSpPr/>
          <p:nvPr/>
        </p:nvSpPr>
        <p:spPr>
          <a:xfrm rot="5400000" flipH="1" flipV="1">
            <a:off x="8321221"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5"/>
                  <a:pt x="150249" y="184922"/>
                </a:cubicBezTo>
                <a:cubicBezTo>
                  <a:pt x="147800" y="188780"/>
                  <a:pt x="144800" y="192208"/>
                  <a:pt x="141586" y="195422"/>
                </a:cubicBezTo>
                <a:cubicBezTo>
                  <a:pt x="123161" y="213847"/>
                  <a:pt x="97708" y="225242"/>
                  <a:pt x="69593" y="225242"/>
                </a:cubicBezTo>
                <a:cubicBezTo>
                  <a:pt x="43433" y="224741"/>
                  <a:pt x="27415" y="228586"/>
                  <a:pt x="17461" y="245212"/>
                </a:cubicBezTo>
                <a:cubicBezTo>
                  <a:pt x="22074" y="261450"/>
                  <a:pt x="22154" y="278664"/>
                  <a:pt x="17673" y="294913"/>
                </a:cubicBezTo>
                <a:cubicBezTo>
                  <a:pt x="27631" y="311265"/>
                  <a:pt x="43609" y="315055"/>
                  <a:pt x="69593" y="314556"/>
                </a:cubicBezTo>
                <a:cubicBezTo>
                  <a:pt x="102600" y="314556"/>
                  <a:pt x="131938" y="330263"/>
                  <a:pt x="150227" y="354850"/>
                </a:cubicBezTo>
                <a:cubicBezTo>
                  <a:pt x="166735" y="351841"/>
                  <a:pt x="182357" y="343684"/>
                  <a:pt x="195118" y="330923"/>
                </a:cubicBezTo>
                <a:cubicBezTo>
                  <a:pt x="212026" y="314015"/>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cubicBezTo>
                  <a:pt x="124986" y="504084"/>
                  <a:pt x="100237" y="514790"/>
                  <a:pt x="72986" y="514790"/>
                </a:cubicBezTo>
                <a:cubicBezTo>
                  <a:pt x="54383" y="514790"/>
                  <a:pt x="36945" y="509800"/>
                  <a:pt x="22156" y="500709"/>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9"/>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7" name="Teardrop 3"/>
          <p:cNvSpPr/>
          <p:nvPr/>
        </p:nvSpPr>
        <p:spPr>
          <a:xfrm rot="5400000" flipH="1" flipV="1">
            <a:off x="7478682" y="4185695"/>
            <a:ext cx="232840" cy="539773"/>
          </a:xfrm>
          <a:custGeom>
            <a:avLst/>
            <a:gdLst/>
            <a:ahLst/>
            <a:cxnLst/>
            <a:rect l="l" t="t" r="r" b="b"/>
            <a:pathLst>
              <a:path w="232840" h="539773">
                <a:moveTo>
                  <a:pt x="221340" y="269867"/>
                </a:moveTo>
                <a:cubicBezTo>
                  <a:pt x="220851" y="247712"/>
                  <a:pt x="212026" y="225783"/>
                  <a:pt x="195119" y="208875"/>
                </a:cubicBezTo>
                <a:cubicBezTo>
                  <a:pt x="182363" y="196120"/>
                  <a:pt x="166749" y="187965"/>
                  <a:pt x="150249" y="184922"/>
                </a:cubicBezTo>
                <a:cubicBezTo>
                  <a:pt x="147800" y="188780"/>
                  <a:pt x="144800" y="192208"/>
                  <a:pt x="141586" y="195422"/>
                </a:cubicBezTo>
                <a:cubicBezTo>
                  <a:pt x="123161" y="213847"/>
                  <a:pt x="97708" y="225243"/>
                  <a:pt x="69593" y="225243"/>
                </a:cubicBezTo>
                <a:cubicBezTo>
                  <a:pt x="43433" y="224741"/>
                  <a:pt x="27415" y="228586"/>
                  <a:pt x="17461" y="245213"/>
                </a:cubicBezTo>
                <a:cubicBezTo>
                  <a:pt x="22074" y="261450"/>
                  <a:pt x="22154" y="278664"/>
                  <a:pt x="17673" y="294913"/>
                </a:cubicBezTo>
                <a:cubicBezTo>
                  <a:pt x="27631" y="311265"/>
                  <a:pt x="43609" y="315055"/>
                  <a:pt x="69593" y="314557"/>
                </a:cubicBezTo>
                <a:cubicBezTo>
                  <a:pt x="102600" y="314557"/>
                  <a:pt x="131938" y="330263"/>
                  <a:pt x="150227" y="354851"/>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7"/>
                  <a:pt x="157326" y="365540"/>
                </a:cubicBezTo>
                <a:cubicBezTo>
                  <a:pt x="166417" y="380328"/>
                  <a:pt x="171406" y="397767"/>
                  <a:pt x="171406" y="416370"/>
                </a:cubicBezTo>
                <a:cubicBezTo>
                  <a:pt x="171406" y="443620"/>
                  <a:pt x="160701" y="468370"/>
                  <a:pt x="143120" y="486503"/>
                </a:cubicBezTo>
                <a:lnTo>
                  <a:pt x="143120" y="486504"/>
                </a:lnTo>
                <a:cubicBezTo>
                  <a:pt x="124986" y="504084"/>
                  <a:pt x="100237" y="514790"/>
                  <a:pt x="72986" y="514790"/>
                </a:cubicBezTo>
                <a:cubicBezTo>
                  <a:pt x="54383" y="514790"/>
                  <a:pt x="36945" y="509800"/>
                  <a:pt x="22156" y="500710"/>
                </a:cubicBezTo>
                <a:lnTo>
                  <a:pt x="0" y="539773"/>
                </a:lnTo>
                <a:lnTo>
                  <a:pt x="0" y="521718"/>
                </a:lnTo>
                <a:cubicBezTo>
                  <a:pt x="5973" y="513180"/>
                  <a:pt x="9654" y="503556"/>
                  <a:pt x="11467" y="493611"/>
                </a:cubicBezTo>
                <a:lnTo>
                  <a:pt x="0" y="480024"/>
                </a:lnTo>
                <a:lnTo>
                  <a:pt x="0" y="462726"/>
                </a:lnTo>
                <a:cubicBezTo>
                  <a:pt x="14950" y="487415"/>
                  <a:pt x="42305" y="502981"/>
                  <a:pt x="73296" y="502981"/>
                </a:cubicBezTo>
                <a:cubicBezTo>
                  <a:pt x="97207" y="502981"/>
                  <a:pt x="118953" y="493715"/>
                  <a:pt x="134965" y="478394"/>
                </a:cubicBezTo>
                <a:lnTo>
                  <a:pt x="0" y="343429"/>
                </a:lnTo>
                <a:lnTo>
                  <a:pt x="0" y="343339"/>
                </a:lnTo>
                <a:lnTo>
                  <a:pt x="135010" y="478348"/>
                </a:lnTo>
                <a:cubicBezTo>
                  <a:pt x="150331" y="462337"/>
                  <a:pt x="159597" y="440590"/>
                  <a:pt x="159597" y="416680"/>
                </a:cubicBezTo>
                <a:cubicBezTo>
                  <a:pt x="159597" y="366661"/>
                  <a:pt x="119048" y="326112"/>
                  <a:pt x="69030" y="326113"/>
                </a:cubicBezTo>
                <a:cubicBezTo>
                  <a:pt x="49952" y="326479"/>
                  <a:pt x="25806" y="321244"/>
                  <a:pt x="12948" y="308084"/>
                </a:cubicBezTo>
                <a:lnTo>
                  <a:pt x="0" y="327154"/>
                </a:lnTo>
                <a:lnTo>
                  <a:pt x="0" y="309010"/>
                </a:lnTo>
                <a:cubicBezTo>
                  <a:pt x="14338" y="284867"/>
                  <a:pt x="14338" y="254933"/>
                  <a:pt x="0" y="230790"/>
                </a:cubicBezTo>
                <a:lnTo>
                  <a:pt x="0" y="212690"/>
                </a:lnTo>
                <a:cubicBezTo>
                  <a:pt x="6036" y="217996"/>
                  <a:pt x="9959" y="224711"/>
                  <a:pt x="12896" y="231767"/>
                </a:cubicBezTo>
                <a:cubicBezTo>
                  <a:pt x="25742" y="218569"/>
                  <a:pt x="49927" y="213320"/>
                  <a:pt x="69030" y="213687"/>
                </a:cubicBezTo>
                <a:cubicBezTo>
                  <a:pt x="94039" y="213687"/>
                  <a:pt x="116681" y="203550"/>
                  <a:pt x="133071" y="187160"/>
                </a:cubicBezTo>
                <a:cubicBezTo>
                  <a:pt x="149460" y="170771"/>
                  <a:pt x="159597" y="148129"/>
                  <a:pt x="159597" y="123120"/>
                </a:cubicBezTo>
                <a:cubicBezTo>
                  <a:pt x="159597" y="99209"/>
                  <a:pt x="150331" y="77463"/>
                  <a:pt x="135010" y="61451"/>
                </a:cubicBezTo>
                <a:lnTo>
                  <a:pt x="0" y="196461"/>
                </a:lnTo>
                <a:lnTo>
                  <a:pt x="0" y="196370"/>
                </a:lnTo>
                <a:lnTo>
                  <a:pt x="134965" y="61406"/>
                </a:lnTo>
                <a:cubicBezTo>
                  <a:pt x="118953" y="46085"/>
                  <a:pt x="97207" y="36819"/>
                  <a:pt x="73296" y="36819"/>
                </a:cubicBezTo>
                <a:cubicBezTo>
                  <a:pt x="42305" y="36819"/>
                  <a:pt x="14950" y="52385"/>
                  <a:pt x="0" y="77073"/>
                </a:cubicBezTo>
                <a:lnTo>
                  <a:pt x="0" y="59780"/>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10"/>
                  <a:pt x="72986" y="25010"/>
                </a:cubicBezTo>
                <a:cubicBezTo>
                  <a:pt x="100237" y="25010"/>
                  <a:pt x="124986" y="35715"/>
                  <a:pt x="143120" y="53296"/>
                </a:cubicBezTo>
                <a:cubicBezTo>
                  <a:pt x="160701" y="71430"/>
                  <a:pt x="171406" y="96180"/>
                  <a:pt x="171406" y="123429"/>
                </a:cubicBezTo>
                <a:cubicBezTo>
                  <a:pt x="171406" y="142002"/>
                  <a:pt x="166433" y="159414"/>
                  <a:pt x="157367" y="174185"/>
                </a:cubicBezTo>
                <a:cubicBezTo>
                  <a:pt x="174223" y="178341"/>
                  <a:pt x="190089" y="187146"/>
                  <a:pt x="203250" y="200306"/>
                </a:cubicBezTo>
                <a:cubicBezTo>
                  <a:pt x="222519" y="219575"/>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 name="Teardrop 3"/>
          <p:cNvSpPr/>
          <p:nvPr/>
        </p:nvSpPr>
        <p:spPr>
          <a:xfrm rot="5400000" flipH="1" flipV="1">
            <a:off x="8991444" y="4419445"/>
            <a:ext cx="171406" cy="133705"/>
          </a:xfrm>
          <a:custGeom>
            <a:avLst/>
            <a:gdLst/>
            <a:ahLst/>
            <a:cxnLst/>
            <a:rect l="l" t="t" r="r" b="b"/>
            <a:pathLst>
              <a:path w="171406" h="133705">
                <a:moveTo>
                  <a:pt x="171406" y="123429"/>
                </a:moveTo>
                <a:lnTo>
                  <a:pt x="168564" y="133705"/>
                </a:lnTo>
                <a:lnTo>
                  <a:pt x="157460" y="133705"/>
                </a:lnTo>
                <a:cubicBezTo>
                  <a:pt x="159382" y="130353"/>
                  <a:pt x="159597" y="126761"/>
                  <a:pt x="159597" y="123119"/>
                </a:cubicBezTo>
                <a:cubicBezTo>
                  <a:pt x="159597" y="99209"/>
                  <a:pt x="150331" y="77462"/>
                  <a:pt x="135010" y="61451"/>
                </a:cubicBezTo>
                <a:lnTo>
                  <a:pt x="62756" y="133705"/>
                </a:lnTo>
                <a:lnTo>
                  <a:pt x="62665" y="133705"/>
                </a:lnTo>
                <a:lnTo>
                  <a:pt x="134965" y="61405"/>
                </a:lnTo>
                <a:cubicBezTo>
                  <a:pt x="118953" y="46084"/>
                  <a:pt x="97207" y="36819"/>
                  <a:pt x="73296" y="36819"/>
                </a:cubicBezTo>
                <a:cubicBezTo>
                  <a:pt x="42305" y="36819"/>
                  <a:pt x="14950" y="52385"/>
                  <a:pt x="0" y="77073"/>
                </a:cubicBezTo>
                <a:lnTo>
                  <a:pt x="0" y="59780"/>
                </a:lnTo>
                <a:cubicBezTo>
                  <a:pt x="2240" y="53717"/>
                  <a:pt x="6698" y="49732"/>
                  <a:pt x="11494" y="46167"/>
                </a:cubicBezTo>
                <a:cubicBezTo>
                  <a:pt x="9661" y="36226"/>
                  <a:pt x="5972" y="26608"/>
                  <a:pt x="0" y="18073"/>
                </a:cubicBezTo>
                <a:lnTo>
                  <a:pt x="0" y="0"/>
                </a:lnTo>
                <a:cubicBezTo>
                  <a:pt x="11637" y="10773"/>
                  <a:pt x="18655" y="24545"/>
                  <a:pt x="22230" y="39049"/>
                </a:cubicBezTo>
                <a:cubicBezTo>
                  <a:pt x="37002" y="29983"/>
                  <a:pt x="54413" y="25009"/>
                  <a:pt x="72986" y="25009"/>
                </a:cubicBezTo>
                <a:cubicBezTo>
                  <a:pt x="100237" y="25009"/>
                  <a:pt x="124986" y="35715"/>
                  <a:pt x="143120" y="53296"/>
                </a:cubicBezTo>
                <a:cubicBezTo>
                  <a:pt x="160701" y="71429"/>
                  <a:pt x="171406" y="96179"/>
                  <a:pt x="171406" y="12342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9" name="Teardrop 3"/>
          <p:cNvSpPr/>
          <p:nvPr/>
        </p:nvSpPr>
        <p:spPr>
          <a:xfrm rot="5400000" flipH="1" flipV="1">
            <a:off x="733383" y="4185695"/>
            <a:ext cx="232840" cy="539772"/>
          </a:xfrm>
          <a:custGeom>
            <a:avLst/>
            <a:gdLst/>
            <a:ahLst/>
            <a:cxnLst/>
            <a:rect l="l" t="t" r="r" b="b"/>
            <a:pathLst>
              <a:path w="232840" h="539772">
                <a:moveTo>
                  <a:pt x="221340" y="269867"/>
                </a:moveTo>
                <a:cubicBezTo>
                  <a:pt x="220851" y="247711"/>
                  <a:pt x="212026" y="225782"/>
                  <a:pt x="195119" y="208875"/>
                </a:cubicBezTo>
                <a:cubicBezTo>
                  <a:pt x="182363" y="196120"/>
                  <a:pt x="166749" y="187964"/>
                  <a:pt x="150249" y="184922"/>
                </a:cubicBezTo>
                <a:cubicBezTo>
                  <a:pt x="147800" y="188780"/>
                  <a:pt x="144800" y="192208"/>
                  <a:pt x="141586" y="195422"/>
                </a:cubicBezTo>
                <a:cubicBezTo>
                  <a:pt x="123161" y="213847"/>
                  <a:pt x="97708" y="225243"/>
                  <a:pt x="69593" y="225242"/>
                </a:cubicBezTo>
                <a:cubicBezTo>
                  <a:pt x="43433" y="224741"/>
                  <a:pt x="27415" y="228586"/>
                  <a:pt x="17461" y="245212"/>
                </a:cubicBezTo>
                <a:cubicBezTo>
                  <a:pt x="22074" y="261450"/>
                  <a:pt x="22154" y="278664"/>
                  <a:pt x="17673" y="294913"/>
                </a:cubicBezTo>
                <a:cubicBezTo>
                  <a:pt x="27631" y="311265"/>
                  <a:pt x="43609" y="315055"/>
                  <a:pt x="69593" y="314557"/>
                </a:cubicBezTo>
                <a:cubicBezTo>
                  <a:pt x="102600" y="314557"/>
                  <a:pt x="131938" y="330263"/>
                  <a:pt x="150227" y="354850"/>
                </a:cubicBezTo>
                <a:cubicBezTo>
                  <a:pt x="166735" y="351841"/>
                  <a:pt x="182357" y="343684"/>
                  <a:pt x="195118" y="330923"/>
                </a:cubicBezTo>
                <a:cubicBezTo>
                  <a:pt x="212026" y="314016"/>
                  <a:pt x="220851" y="292087"/>
                  <a:pt x="221339" y="269931"/>
                </a:cubicBezTo>
                <a:lnTo>
                  <a:pt x="136174" y="269931"/>
                </a:lnTo>
                <a:lnTo>
                  <a:pt x="136173" y="269867"/>
                </a:lnTo>
                <a:close/>
                <a:moveTo>
                  <a:pt x="232840" y="269899"/>
                </a:moveTo>
                <a:cubicBezTo>
                  <a:pt x="232449" y="295153"/>
                  <a:pt x="222519" y="320224"/>
                  <a:pt x="203250" y="339492"/>
                </a:cubicBezTo>
                <a:cubicBezTo>
                  <a:pt x="190082" y="352660"/>
                  <a:pt x="174206" y="361466"/>
                  <a:pt x="157326" y="365539"/>
                </a:cubicBezTo>
                <a:cubicBezTo>
                  <a:pt x="166417" y="380328"/>
                  <a:pt x="171406" y="397766"/>
                  <a:pt x="171406" y="416370"/>
                </a:cubicBezTo>
                <a:cubicBezTo>
                  <a:pt x="171406" y="443620"/>
                  <a:pt x="160701" y="468370"/>
                  <a:pt x="143120" y="486503"/>
                </a:cubicBezTo>
                <a:lnTo>
                  <a:pt x="143120" y="486503"/>
                </a:lnTo>
                <a:cubicBezTo>
                  <a:pt x="124986" y="504084"/>
                  <a:pt x="100237" y="514790"/>
                  <a:pt x="72986" y="514790"/>
                </a:cubicBezTo>
                <a:cubicBezTo>
                  <a:pt x="54383" y="514790"/>
                  <a:pt x="36945" y="509800"/>
                  <a:pt x="22156" y="500710"/>
                </a:cubicBezTo>
                <a:lnTo>
                  <a:pt x="0" y="539772"/>
                </a:lnTo>
                <a:lnTo>
                  <a:pt x="0" y="521718"/>
                </a:lnTo>
                <a:cubicBezTo>
                  <a:pt x="5973" y="513179"/>
                  <a:pt x="9654" y="503556"/>
                  <a:pt x="11467" y="493611"/>
                </a:cubicBezTo>
                <a:lnTo>
                  <a:pt x="0" y="480023"/>
                </a:lnTo>
                <a:lnTo>
                  <a:pt x="0" y="462726"/>
                </a:lnTo>
                <a:cubicBezTo>
                  <a:pt x="14950" y="487414"/>
                  <a:pt x="42305" y="502980"/>
                  <a:pt x="73296" y="502980"/>
                </a:cubicBezTo>
                <a:cubicBezTo>
                  <a:pt x="97207" y="502980"/>
                  <a:pt x="118953" y="493715"/>
                  <a:pt x="134965" y="478394"/>
                </a:cubicBezTo>
                <a:lnTo>
                  <a:pt x="0" y="343428"/>
                </a:lnTo>
                <a:lnTo>
                  <a:pt x="0" y="343338"/>
                </a:lnTo>
                <a:lnTo>
                  <a:pt x="135010" y="478348"/>
                </a:lnTo>
                <a:cubicBezTo>
                  <a:pt x="150331" y="462336"/>
                  <a:pt x="159597" y="440590"/>
                  <a:pt x="159597" y="416679"/>
                </a:cubicBezTo>
                <a:cubicBezTo>
                  <a:pt x="159597" y="366661"/>
                  <a:pt x="119048" y="326112"/>
                  <a:pt x="69030" y="326112"/>
                </a:cubicBezTo>
                <a:cubicBezTo>
                  <a:pt x="49952" y="326478"/>
                  <a:pt x="25806" y="321244"/>
                  <a:pt x="12948" y="308084"/>
                </a:cubicBezTo>
                <a:lnTo>
                  <a:pt x="0" y="327154"/>
                </a:lnTo>
                <a:lnTo>
                  <a:pt x="0" y="309010"/>
                </a:lnTo>
                <a:cubicBezTo>
                  <a:pt x="14338" y="284867"/>
                  <a:pt x="14338" y="254932"/>
                  <a:pt x="0" y="230790"/>
                </a:cubicBezTo>
                <a:lnTo>
                  <a:pt x="0" y="212689"/>
                </a:lnTo>
                <a:cubicBezTo>
                  <a:pt x="6036" y="217996"/>
                  <a:pt x="9959" y="224711"/>
                  <a:pt x="12896" y="231767"/>
                </a:cubicBezTo>
                <a:cubicBezTo>
                  <a:pt x="25742" y="218569"/>
                  <a:pt x="49927" y="213320"/>
                  <a:pt x="69030" y="213686"/>
                </a:cubicBezTo>
                <a:cubicBezTo>
                  <a:pt x="94039" y="213687"/>
                  <a:pt x="116681" y="203550"/>
                  <a:pt x="133071" y="187160"/>
                </a:cubicBezTo>
                <a:cubicBezTo>
                  <a:pt x="149460" y="170771"/>
                  <a:pt x="159597" y="148129"/>
                  <a:pt x="159597" y="123119"/>
                </a:cubicBezTo>
                <a:cubicBezTo>
                  <a:pt x="159597" y="99209"/>
                  <a:pt x="150331" y="77463"/>
                  <a:pt x="135010" y="61451"/>
                </a:cubicBezTo>
                <a:lnTo>
                  <a:pt x="0" y="196461"/>
                </a:lnTo>
                <a:lnTo>
                  <a:pt x="0" y="196370"/>
                </a:lnTo>
                <a:lnTo>
                  <a:pt x="134965" y="61405"/>
                </a:lnTo>
                <a:cubicBezTo>
                  <a:pt x="118953" y="46084"/>
                  <a:pt x="97207" y="36819"/>
                  <a:pt x="73296" y="36819"/>
                </a:cubicBezTo>
                <a:cubicBezTo>
                  <a:pt x="42305" y="36819"/>
                  <a:pt x="14950" y="52385"/>
                  <a:pt x="0" y="77073"/>
                </a:cubicBezTo>
                <a:lnTo>
                  <a:pt x="0" y="59779"/>
                </a:lnTo>
                <a:cubicBezTo>
                  <a:pt x="2240" y="53717"/>
                  <a:pt x="6698" y="49732"/>
                  <a:pt x="11494" y="46167"/>
                </a:cubicBezTo>
                <a:cubicBezTo>
                  <a:pt x="9661" y="36227"/>
                  <a:pt x="5972" y="26608"/>
                  <a:pt x="0" y="18074"/>
                </a:cubicBezTo>
                <a:lnTo>
                  <a:pt x="0" y="0"/>
                </a:lnTo>
                <a:cubicBezTo>
                  <a:pt x="11637" y="10773"/>
                  <a:pt x="18655" y="24545"/>
                  <a:pt x="22230" y="39049"/>
                </a:cubicBezTo>
                <a:cubicBezTo>
                  <a:pt x="37002" y="29983"/>
                  <a:pt x="54413" y="25009"/>
                  <a:pt x="72986" y="25009"/>
                </a:cubicBezTo>
                <a:cubicBezTo>
                  <a:pt x="100237" y="25009"/>
                  <a:pt x="124986" y="35715"/>
                  <a:pt x="143120" y="53296"/>
                </a:cubicBezTo>
                <a:lnTo>
                  <a:pt x="143120" y="53296"/>
                </a:lnTo>
                <a:cubicBezTo>
                  <a:pt x="160701" y="71429"/>
                  <a:pt x="171406" y="96179"/>
                  <a:pt x="171406" y="123429"/>
                </a:cubicBezTo>
                <a:cubicBezTo>
                  <a:pt x="171406" y="142002"/>
                  <a:pt x="166433" y="159414"/>
                  <a:pt x="157367" y="174185"/>
                </a:cubicBezTo>
                <a:cubicBezTo>
                  <a:pt x="174223" y="178341"/>
                  <a:pt x="190089" y="187145"/>
                  <a:pt x="203250" y="200306"/>
                </a:cubicBezTo>
                <a:cubicBezTo>
                  <a:pt x="222519" y="219574"/>
                  <a:pt x="232449" y="244645"/>
                  <a:pt x="232840" y="26989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0" name="Oval 189"/>
          <p:cNvSpPr/>
          <p:nvPr/>
        </p:nvSpPr>
        <p:spPr>
          <a:xfrm>
            <a:off x="66645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1" name="Oval 167"/>
          <p:cNvSpPr/>
          <p:nvPr/>
        </p:nvSpPr>
        <p:spPr>
          <a:xfrm>
            <a:off x="0" y="331699"/>
            <a:ext cx="93942" cy="4240302"/>
          </a:xfrm>
          <a:custGeom>
            <a:avLst/>
            <a:gdLst/>
            <a:ahLst/>
            <a:cxnLst/>
            <a:rect l="l" t="t" r="r" b="b"/>
            <a:pathLst>
              <a:path w="93942" h="4240302">
                <a:moveTo>
                  <a:pt x="9066" y="4229620"/>
                </a:moveTo>
                <a:cubicBezTo>
                  <a:pt x="23324" y="4229620"/>
                  <a:pt x="36761" y="4233136"/>
                  <a:pt x="48054" y="4240302"/>
                </a:cubicBezTo>
                <a:lnTo>
                  <a:pt x="0" y="4240302"/>
                </a:lnTo>
                <a:lnTo>
                  <a:pt x="0" y="4231451"/>
                </a:lnTo>
                <a:cubicBezTo>
                  <a:pt x="2881" y="4229788"/>
                  <a:pt x="5954" y="4229620"/>
                  <a:pt x="9066" y="4229620"/>
                </a:cubicBezTo>
                <a:close/>
                <a:moveTo>
                  <a:pt x="9066" y="3380947"/>
                </a:moveTo>
                <a:cubicBezTo>
                  <a:pt x="55942" y="3380947"/>
                  <a:pt x="93942" y="3418947"/>
                  <a:pt x="93942" y="3465822"/>
                </a:cubicBezTo>
                <a:cubicBezTo>
                  <a:pt x="93942" y="3512697"/>
                  <a:pt x="55942" y="3550697"/>
                  <a:pt x="9066" y="3550697"/>
                </a:cubicBezTo>
                <a:lnTo>
                  <a:pt x="0" y="3548867"/>
                </a:lnTo>
                <a:lnTo>
                  <a:pt x="0" y="3382777"/>
                </a:lnTo>
                <a:cubicBezTo>
                  <a:pt x="2881" y="3381115"/>
                  <a:pt x="5954" y="3380947"/>
                  <a:pt x="9066" y="3380947"/>
                </a:cubicBezTo>
                <a:close/>
                <a:moveTo>
                  <a:pt x="9066" y="2536768"/>
                </a:moveTo>
                <a:cubicBezTo>
                  <a:pt x="55942" y="2536768"/>
                  <a:pt x="93942" y="2574768"/>
                  <a:pt x="93942" y="2621643"/>
                </a:cubicBezTo>
                <a:cubicBezTo>
                  <a:pt x="93942" y="2668518"/>
                  <a:pt x="55942" y="2706518"/>
                  <a:pt x="9066" y="2706518"/>
                </a:cubicBezTo>
                <a:lnTo>
                  <a:pt x="0" y="2704688"/>
                </a:lnTo>
                <a:lnTo>
                  <a:pt x="0" y="2538598"/>
                </a:lnTo>
                <a:cubicBezTo>
                  <a:pt x="2881" y="2536936"/>
                  <a:pt x="5954" y="2536768"/>
                  <a:pt x="9066" y="2536768"/>
                </a:cubicBezTo>
                <a:close/>
                <a:moveTo>
                  <a:pt x="9066" y="1688095"/>
                </a:moveTo>
                <a:cubicBezTo>
                  <a:pt x="55942" y="1688095"/>
                  <a:pt x="93942" y="1726095"/>
                  <a:pt x="93942" y="1772970"/>
                </a:cubicBezTo>
                <a:cubicBezTo>
                  <a:pt x="93942" y="1819845"/>
                  <a:pt x="55942" y="1857845"/>
                  <a:pt x="9066" y="1857845"/>
                </a:cubicBezTo>
                <a:lnTo>
                  <a:pt x="0" y="1856015"/>
                </a:lnTo>
                <a:lnTo>
                  <a:pt x="0" y="1689925"/>
                </a:lnTo>
                <a:cubicBezTo>
                  <a:pt x="2881" y="1688263"/>
                  <a:pt x="5954" y="1688095"/>
                  <a:pt x="9066" y="1688095"/>
                </a:cubicBezTo>
                <a:close/>
                <a:moveTo>
                  <a:pt x="9066" y="845498"/>
                </a:moveTo>
                <a:cubicBezTo>
                  <a:pt x="55942" y="845498"/>
                  <a:pt x="93942" y="883498"/>
                  <a:pt x="93942" y="930373"/>
                </a:cubicBezTo>
                <a:cubicBezTo>
                  <a:pt x="93942" y="977248"/>
                  <a:pt x="55942" y="1015248"/>
                  <a:pt x="9066" y="1015248"/>
                </a:cubicBezTo>
                <a:lnTo>
                  <a:pt x="0" y="1013418"/>
                </a:lnTo>
                <a:lnTo>
                  <a:pt x="0" y="847328"/>
                </a:lnTo>
                <a:cubicBezTo>
                  <a:pt x="2881" y="845666"/>
                  <a:pt x="5954" y="845498"/>
                  <a:pt x="9066" y="845498"/>
                </a:cubicBezTo>
                <a:close/>
                <a:moveTo>
                  <a:pt x="9066" y="0"/>
                </a:moveTo>
                <a:cubicBezTo>
                  <a:pt x="55942" y="0"/>
                  <a:pt x="93942" y="38000"/>
                  <a:pt x="93942" y="84875"/>
                </a:cubicBezTo>
                <a:cubicBezTo>
                  <a:pt x="93942" y="131750"/>
                  <a:pt x="55942" y="169750"/>
                  <a:pt x="9066" y="169750"/>
                </a:cubicBezTo>
                <a:lnTo>
                  <a:pt x="0" y="167920"/>
                </a:lnTo>
                <a:lnTo>
                  <a:pt x="0" y="1830"/>
                </a:lnTo>
                <a:cubicBezTo>
                  <a:pt x="2881" y="167"/>
                  <a:pt x="5954" y="0"/>
                  <a:pt x="906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2" name="Oval 191"/>
          <p:cNvSpPr/>
          <p:nvPr/>
        </p:nvSpPr>
        <p:spPr>
          <a:xfrm>
            <a:off x="7667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3" name="Oval 192"/>
          <p:cNvSpPr/>
          <p:nvPr/>
        </p:nvSpPr>
        <p:spPr>
          <a:xfrm>
            <a:off x="16092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 name="Oval 193"/>
          <p:cNvSpPr/>
          <p:nvPr/>
        </p:nvSpPr>
        <p:spPr>
          <a:xfrm>
            <a:off x="245181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 name="Oval 194"/>
          <p:cNvSpPr/>
          <p:nvPr/>
        </p:nvSpPr>
        <p:spPr>
          <a:xfrm>
            <a:off x="32943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6" name="Oval 195"/>
          <p:cNvSpPr/>
          <p:nvPr/>
        </p:nvSpPr>
        <p:spPr>
          <a:xfrm>
            <a:off x="41368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7" name="Oval 196"/>
          <p:cNvSpPr/>
          <p:nvPr/>
        </p:nvSpPr>
        <p:spPr>
          <a:xfrm>
            <a:off x="497943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8" name="Oval 197"/>
          <p:cNvSpPr/>
          <p:nvPr/>
        </p:nvSpPr>
        <p:spPr>
          <a:xfrm>
            <a:off x="582197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9" name="Oval 198"/>
          <p:cNvSpPr/>
          <p:nvPr/>
        </p:nvSpPr>
        <p:spPr>
          <a:xfrm>
            <a:off x="834959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0" name="Oval 199"/>
          <p:cNvSpPr/>
          <p:nvPr/>
        </p:nvSpPr>
        <p:spPr>
          <a:xfrm>
            <a:off x="7507051" y="331699"/>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1" name="Oval 200"/>
          <p:cNvSpPr/>
          <p:nvPr/>
        </p:nvSpPr>
        <p:spPr>
          <a:xfrm>
            <a:off x="70866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2" name="Oval 201"/>
          <p:cNvSpPr/>
          <p:nvPr/>
        </p:nvSpPr>
        <p:spPr>
          <a:xfrm>
            <a:off x="3463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3" name="Oval 202"/>
          <p:cNvSpPr/>
          <p:nvPr/>
        </p:nvSpPr>
        <p:spPr>
          <a:xfrm>
            <a:off x="11888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4" name="Oval 203"/>
          <p:cNvSpPr/>
          <p:nvPr/>
        </p:nvSpPr>
        <p:spPr>
          <a:xfrm>
            <a:off x="20314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5" name="Oval 204"/>
          <p:cNvSpPr/>
          <p:nvPr/>
        </p:nvSpPr>
        <p:spPr>
          <a:xfrm>
            <a:off x="287395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6" name="Oval 205"/>
          <p:cNvSpPr/>
          <p:nvPr/>
        </p:nvSpPr>
        <p:spPr>
          <a:xfrm>
            <a:off x="37164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7" name="Oval 206"/>
          <p:cNvSpPr/>
          <p:nvPr/>
        </p:nvSpPr>
        <p:spPr>
          <a:xfrm>
            <a:off x="45590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8" name="Oval 207"/>
          <p:cNvSpPr/>
          <p:nvPr/>
        </p:nvSpPr>
        <p:spPr>
          <a:xfrm>
            <a:off x="540157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9" name="Oval 208"/>
          <p:cNvSpPr/>
          <p:nvPr/>
        </p:nvSpPr>
        <p:spPr>
          <a:xfrm>
            <a:off x="624411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0" name="Oval 209"/>
          <p:cNvSpPr/>
          <p:nvPr/>
        </p:nvSpPr>
        <p:spPr>
          <a:xfrm>
            <a:off x="877173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1" name="Oval 210"/>
          <p:cNvSpPr/>
          <p:nvPr/>
        </p:nvSpPr>
        <p:spPr>
          <a:xfrm>
            <a:off x="7929193" y="75101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2" name="Oval 881"/>
          <p:cNvSpPr/>
          <p:nvPr/>
        </p:nvSpPr>
        <p:spPr>
          <a:xfrm>
            <a:off x="34633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3" name="Oval 882"/>
          <p:cNvSpPr/>
          <p:nvPr/>
        </p:nvSpPr>
        <p:spPr>
          <a:xfrm>
            <a:off x="1188872" y="-10245"/>
            <a:ext cx="169752" cy="84875"/>
          </a:xfrm>
          <a:custGeom>
            <a:avLst/>
            <a:gdLst/>
            <a:ahLst/>
            <a:cxnLst/>
            <a:rect l="l" t="t" r="r" b="b"/>
            <a:pathLst>
              <a:path w="169752" h="84875">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4" name="Oval 883"/>
          <p:cNvSpPr/>
          <p:nvPr/>
        </p:nvSpPr>
        <p:spPr>
          <a:xfrm>
            <a:off x="2031413" y="-10245"/>
            <a:ext cx="6910072" cy="84875"/>
          </a:xfrm>
          <a:custGeom>
            <a:avLst/>
            <a:gdLst/>
            <a:ahLst/>
            <a:cxnLst/>
            <a:rect l="l" t="t" r="r" b="b"/>
            <a:pathLst>
              <a:path w="6910072" h="84875">
                <a:moveTo>
                  <a:pt x="6740320" y="0"/>
                </a:moveTo>
                <a:lnTo>
                  <a:pt x="6910072" y="0"/>
                </a:lnTo>
                <a:cubicBezTo>
                  <a:pt x="6910072" y="46875"/>
                  <a:pt x="6872072" y="84875"/>
                  <a:pt x="6825196" y="84875"/>
                </a:cubicBezTo>
                <a:cubicBezTo>
                  <a:pt x="6778320" y="84875"/>
                  <a:pt x="6740320" y="46875"/>
                  <a:pt x="6740320" y="0"/>
                </a:cubicBezTo>
                <a:close/>
                <a:moveTo>
                  <a:pt x="5897780" y="0"/>
                </a:moveTo>
                <a:lnTo>
                  <a:pt x="6067532" y="0"/>
                </a:lnTo>
                <a:cubicBezTo>
                  <a:pt x="6067532" y="46875"/>
                  <a:pt x="6029532" y="84875"/>
                  <a:pt x="5982656" y="84875"/>
                </a:cubicBezTo>
                <a:cubicBezTo>
                  <a:pt x="5935780" y="84875"/>
                  <a:pt x="5897780" y="46875"/>
                  <a:pt x="5897780" y="0"/>
                </a:cubicBezTo>
                <a:close/>
                <a:moveTo>
                  <a:pt x="5055240" y="0"/>
                </a:moveTo>
                <a:lnTo>
                  <a:pt x="5224992" y="0"/>
                </a:lnTo>
                <a:cubicBezTo>
                  <a:pt x="5224992" y="46875"/>
                  <a:pt x="5186992" y="84875"/>
                  <a:pt x="5140116" y="84875"/>
                </a:cubicBezTo>
                <a:cubicBezTo>
                  <a:pt x="5093240" y="84875"/>
                  <a:pt x="5055240" y="46875"/>
                  <a:pt x="5055240" y="0"/>
                </a:cubicBezTo>
                <a:close/>
                <a:moveTo>
                  <a:pt x="4212700" y="0"/>
                </a:moveTo>
                <a:lnTo>
                  <a:pt x="4382452" y="0"/>
                </a:lnTo>
                <a:cubicBezTo>
                  <a:pt x="4382452" y="46875"/>
                  <a:pt x="4344452" y="84875"/>
                  <a:pt x="4297576" y="84875"/>
                </a:cubicBezTo>
                <a:cubicBezTo>
                  <a:pt x="4250700" y="84875"/>
                  <a:pt x="4212700" y="46875"/>
                  <a:pt x="4212700" y="0"/>
                </a:cubicBezTo>
                <a:close/>
                <a:moveTo>
                  <a:pt x="3370160" y="0"/>
                </a:moveTo>
                <a:lnTo>
                  <a:pt x="3539912" y="0"/>
                </a:lnTo>
                <a:cubicBezTo>
                  <a:pt x="3539912" y="46875"/>
                  <a:pt x="3501912" y="84875"/>
                  <a:pt x="3455036" y="84875"/>
                </a:cubicBezTo>
                <a:cubicBezTo>
                  <a:pt x="3408160" y="84875"/>
                  <a:pt x="3370160" y="46875"/>
                  <a:pt x="3370160" y="0"/>
                </a:cubicBezTo>
                <a:close/>
                <a:moveTo>
                  <a:pt x="2527620" y="0"/>
                </a:moveTo>
                <a:lnTo>
                  <a:pt x="2697372" y="0"/>
                </a:lnTo>
                <a:cubicBezTo>
                  <a:pt x="2697372" y="46875"/>
                  <a:pt x="2659372" y="84875"/>
                  <a:pt x="2612496" y="84875"/>
                </a:cubicBezTo>
                <a:cubicBezTo>
                  <a:pt x="2565620" y="84875"/>
                  <a:pt x="2527620" y="46875"/>
                  <a:pt x="2527620" y="0"/>
                </a:cubicBezTo>
                <a:close/>
                <a:moveTo>
                  <a:pt x="1685080" y="0"/>
                </a:moveTo>
                <a:lnTo>
                  <a:pt x="1854832" y="0"/>
                </a:lnTo>
                <a:cubicBezTo>
                  <a:pt x="1854832" y="46875"/>
                  <a:pt x="1816832" y="84875"/>
                  <a:pt x="1769956" y="84875"/>
                </a:cubicBezTo>
                <a:cubicBezTo>
                  <a:pt x="1723080" y="84875"/>
                  <a:pt x="1685080" y="46875"/>
                  <a:pt x="1685080" y="0"/>
                </a:cubicBezTo>
                <a:close/>
                <a:moveTo>
                  <a:pt x="842540" y="0"/>
                </a:moveTo>
                <a:lnTo>
                  <a:pt x="1012292" y="0"/>
                </a:lnTo>
                <a:cubicBezTo>
                  <a:pt x="1012292" y="46875"/>
                  <a:pt x="974292" y="84875"/>
                  <a:pt x="927416" y="84875"/>
                </a:cubicBezTo>
                <a:cubicBezTo>
                  <a:pt x="880540" y="84875"/>
                  <a:pt x="842540" y="46875"/>
                  <a:pt x="842540" y="0"/>
                </a:cubicBezTo>
                <a:close/>
                <a:moveTo>
                  <a:pt x="0" y="0"/>
                </a:moveTo>
                <a:lnTo>
                  <a:pt x="169752" y="0"/>
                </a:lnTo>
                <a:cubicBezTo>
                  <a:pt x="169752" y="46875"/>
                  <a:pt x="131752" y="84875"/>
                  <a:pt x="84876" y="84875"/>
                </a:cubicBezTo>
                <a:cubicBezTo>
                  <a:pt x="38000" y="84875"/>
                  <a:pt x="0" y="4687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5" name="Oval 214"/>
          <p:cNvSpPr/>
          <p:nvPr/>
        </p:nvSpPr>
        <p:spPr>
          <a:xfrm>
            <a:off x="66645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6" name="Oval 215"/>
          <p:cNvSpPr/>
          <p:nvPr/>
        </p:nvSpPr>
        <p:spPr>
          <a:xfrm>
            <a:off x="7667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7" name="Oval 216"/>
          <p:cNvSpPr/>
          <p:nvPr/>
        </p:nvSpPr>
        <p:spPr>
          <a:xfrm>
            <a:off x="16092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8" name="Oval 217"/>
          <p:cNvSpPr/>
          <p:nvPr/>
        </p:nvSpPr>
        <p:spPr>
          <a:xfrm>
            <a:off x="245181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9" name="Oval 218"/>
          <p:cNvSpPr/>
          <p:nvPr/>
        </p:nvSpPr>
        <p:spPr>
          <a:xfrm>
            <a:off x="32943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0" name="Oval 219"/>
          <p:cNvSpPr/>
          <p:nvPr/>
        </p:nvSpPr>
        <p:spPr>
          <a:xfrm>
            <a:off x="41368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1" name="Oval 220"/>
          <p:cNvSpPr/>
          <p:nvPr/>
        </p:nvSpPr>
        <p:spPr>
          <a:xfrm>
            <a:off x="497943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2" name="Oval 221"/>
          <p:cNvSpPr/>
          <p:nvPr/>
        </p:nvSpPr>
        <p:spPr>
          <a:xfrm>
            <a:off x="582197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3" name="Oval 222"/>
          <p:cNvSpPr/>
          <p:nvPr/>
        </p:nvSpPr>
        <p:spPr>
          <a:xfrm>
            <a:off x="834959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4" name="Oval 223"/>
          <p:cNvSpPr/>
          <p:nvPr/>
        </p:nvSpPr>
        <p:spPr>
          <a:xfrm>
            <a:off x="7507051" y="117719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5" name="Oval 224"/>
          <p:cNvSpPr/>
          <p:nvPr/>
        </p:nvSpPr>
        <p:spPr>
          <a:xfrm>
            <a:off x="70866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6" name="Oval 225"/>
          <p:cNvSpPr/>
          <p:nvPr/>
        </p:nvSpPr>
        <p:spPr>
          <a:xfrm>
            <a:off x="3463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7" name="Oval 226"/>
          <p:cNvSpPr/>
          <p:nvPr/>
        </p:nvSpPr>
        <p:spPr>
          <a:xfrm>
            <a:off x="11888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8" name="Oval 227"/>
          <p:cNvSpPr/>
          <p:nvPr/>
        </p:nvSpPr>
        <p:spPr>
          <a:xfrm>
            <a:off x="20314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9" name="Oval 228"/>
          <p:cNvSpPr/>
          <p:nvPr/>
        </p:nvSpPr>
        <p:spPr>
          <a:xfrm>
            <a:off x="287395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0" name="Oval 229"/>
          <p:cNvSpPr/>
          <p:nvPr/>
        </p:nvSpPr>
        <p:spPr>
          <a:xfrm>
            <a:off x="37164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1" name="Oval 230"/>
          <p:cNvSpPr/>
          <p:nvPr/>
        </p:nvSpPr>
        <p:spPr>
          <a:xfrm>
            <a:off x="45590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2" name="Oval 231"/>
          <p:cNvSpPr/>
          <p:nvPr/>
        </p:nvSpPr>
        <p:spPr>
          <a:xfrm>
            <a:off x="540157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3" name="Oval 232"/>
          <p:cNvSpPr/>
          <p:nvPr/>
        </p:nvSpPr>
        <p:spPr>
          <a:xfrm>
            <a:off x="624411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4" name="Oval 233"/>
          <p:cNvSpPr/>
          <p:nvPr/>
        </p:nvSpPr>
        <p:spPr>
          <a:xfrm>
            <a:off x="877173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5" name="Oval 234"/>
          <p:cNvSpPr/>
          <p:nvPr/>
        </p:nvSpPr>
        <p:spPr>
          <a:xfrm>
            <a:off x="7929193" y="159651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6" name="Oval 235"/>
          <p:cNvSpPr/>
          <p:nvPr/>
        </p:nvSpPr>
        <p:spPr>
          <a:xfrm>
            <a:off x="66645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7" name="Oval 236"/>
          <p:cNvSpPr/>
          <p:nvPr/>
        </p:nvSpPr>
        <p:spPr>
          <a:xfrm>
            <a:off x="7667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8" name="Oval 237"/>
          <p:cNvSpPr/>
          <p:nvPr/>
        </p:nvSpPr>
        <p:spPr>
          <a:xfrm>
            <a:off x="16092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9" name="Oval 238"/>
          <p:cNvSpPr/>
          <p:nvPr/>
        </p:nvSpPr>
        <p:spPr>
          <a:xfrm>
            <a:off x="245181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0" name="Oval 239"/>
          <p:cNvSpPr/>
          <p:nvPr/>
        </p:nvSpPr>
        <p:spPr>
          <a:xfrm>
            <a:off x="32943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1" name="Oval 240"/>
          <p:cNvSpPr/>
          <p:nvPr/>
        </p:nvSpPr>
        <p:spPr>
          <a:xfrm>
            <a:off x="41368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2" name="Oval 241"/>
          <p:cNvSpPr/>
          <p:nvPr/>
        </p:nvSpPr>
        <p:spPr>
          <a:xfrm>
            <a:off x="497943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3" name="Oval 242"/>
          <p:cNvSpPr/>
          <p:nvPr/>
        </p:nvSpPr>
        <p:spPr>
          <a:xfrm>
            <a:off x="582197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4" name="Oval 243"/>
          <p:cNvSpPr/>
          <p:nvPr/>
        </p:nvSpPr>
        <p:spPr>
          <a:xfrm>
            <a:off x="834959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5" name="Oval 244"/>
          <p:cNvSpPr/>
          <p:nvPr/>
        </p:nvSpPr>
        <p:spPr>
          <a:xfrm>
            <a:off x="7507051" y="2019794"/>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6" name="Oval 245"/>
          <p:cNvSpPr/>
          <p:nvPr/>
        </p:nvSpPr>
        <p:spPr>
          <a:xfrm>
            <a:off x="70866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7" name="Oval 246"/>
          <p:cNvSpPr/>
          <p:nvPr/>
        </p:nvSpPr>
        <p:spPr>
          <a:xfrm>
            <a:off x="3463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8" name="Oval 247"/>
          <p:cNvSpPr/>
          <p:nvPr/>
        </p:nvSpPr>
        <p:spPr>
          <a:xfrm>
            <a:off x="11888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9" name="Oval 248"/>
          <p:cNvSpPr/>
          <p:nvPr/>
        </p:nvSpPr>
        <p:spPr>
          <a:xfrm>
            <a:off x="20314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0" name="Oval 249"/>
          <p:cNvSpPr/>
          <p:nvPr/>
        </p:nvSpPr>
        <p:spPr>
          <a:xfrm>
            <a:off x="287395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1" name="Oval 250"/>
          <p:cNvSpPr/>
          <p:nvPr/>
        </p:nvSpPr>
        <p:spPr>
          <a:xfrm>
            <a:off x="37164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2" name="Oval 251"/>
          <p:cNvSpPr/>
          <p:nvPr/>
        </p:nvSpPr>
        <p:spPr>
          <a:xfrm>
            <a:off x="45590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3" name="Oval 252"/>
          <p:cNvSpPr/>
          <p:nvPr/>
        </p:nvSpPr>
        <p:spPr>
          <a:xfrm>
            <a:off x="540157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4" name="Oval 253"/>
          <p:cNvSpPr/>
          <p:nvPr/>
        </p:nvSpPr>
        <p:spPr>
          <a:xfrm>
            <a:off x="624411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5" name="Oval 254"/>
          <p:cNvSpPr/>
          <p:nvPr/>
        </p:nvSpPr>
        <p:spPr>
          <a:xfrm>
            <a:off x="877173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6" name="Oval 255"/>
          <p:cNvSpPr/>
          <p:nvPr/>
        </p:nvSpPr>
        <p:spPr>
          <a:xfrm>
            <a:off x="7929193" y="243911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7" name="Oval 256"/>
          <p:cNvSpPr/>
          <p:nvPr/>
        </p:nvSpPr>
        <p:spPr>
          <a:xfrm>
            <a:off x="66645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8" name="Oval 257"/>
          <p:cNvSpPr/>
          <p:nvPr/>
        </p:nvSpPr>
        <p:spPr>
          <a:xfrm>
            <a:off x="7667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9" name="Oval 258"/>
          <p:cNvSpPr/>
          <p:nvPr/>
        </p:nvSpPr>
        <p:spPr>
          <a:xfrm>
            <a:off x="16092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0" name="Oval 259"/>
          <p:cNvSpPr/>
          <p:nvPr/>
        </p:nvSpPr>
        <p:spPr>
          <a:xfrm>
            <a:off x="245181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1" name="Oval 260"/>
          <p:cNvSpPr/>
          <p:nvPr/>
        </p:nvSpPr>
        <p:spPr>
          <a:xfrm>
            <a:off x="32943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2" name="Oval 261"/>
          <p:cNvSpPr/>
          <p:nvPr/>
        </p:nvSpPr>
        <p:spPr>
          <a:xfrm>
            <a:off x="41368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3" name="Oval 262"/>
          <p:cNvSpPr/>
          <p:nvPr/>
        </p:nvSpPr>
        <p:spPr>
          <a:xfrm>
            <a:off x="497943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4" name="Oval 263"/>
          <p:cNvSpPr/>
          <p:nvPr/>
        </p:nvSpPr>
        <p:spPr>
          <a:xfrm>
            <a:off x="582197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5" name="Oval 264"/>
          <p:cNvSpPr/>
          <p:nvPr/>
        </p:nvSpPr>
        <p:spPr>
          <a:xfrm>
            <a:off x="834959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6" name="Oval 265"/>
          <p:cNvSpPr/>
          <p:nvPr/>
        </p:nvSpPr>
        <p:spPr>
          <a:xfrm>
            <a:off x="7507051" y="2868467"/>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7" name="Oval 266"/>
          <p:cNvSpPr/>
          <p:nvPr/>
        </p:nvSpPr>
        <p:spPr>
          <a:xfrm>
            <a:off x="70866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8" name="Oval 267"/>
          <p:cNvSpPr/>
          <p:nvPr/>
        </p:nvSpPr>
        <p:spPr>
          <a:xfrm>
            <a:off x="3463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9" name="Oval 268"/>
          <p:cNvSpPr/>
          <p:nvPr/>
        </p:nvSpPr>
        <p:spPr>
          <a:xfrm>
            <a:off x="11888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0" name="Oval 269"/>
          <p:cNvSpPr/>
          <p:nvPr/>
        </p:nvSpPr>
        <p:spPr>
          <a:xfrm>
            <a:off x="20314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1" name="Oval 270"/>
          <p:cNvSpPr/>
          <p:nvPr/>
        </p:nvSpPr>
        <p:spPr>
          <a:xfrm>
            <a:off x="287395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2" name="Oval 271"/>
          <p:cNvSpPr/>
          <p:nvPr/>
        </p:nvSpPr>
        <p:spPr>
          <a:xfrm>
            <a:off x="37164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3" name="Oval 272"/>
          <p:cNvSpPr/>
          <p:nvPr/>
        </p:nvSpPr>
        <p:spPr>
          <a:xfrm>
            <a:off x="45590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4" name="Oval 273"/>
          <p:cNvSpPr/>
          <p:nvPr/>
        </p:nvSpPr>
        <p:spPr>
          <a:xfrm>
            <a:off x="540157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5" name="Oval 274"/>
          <p:cNvSpPr/>
          <p:nvPr/>
        </p:nvSpPr>
        <p:spPr>
          <a:xfrm>
            <a:off x="624411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6" name="Oval 275"/>
          <p:cNvSpPr/>
          <p:nvPr/>
        </p:nvSpPr>
        <p:spPr>
          <a:xfrm>
            <a:off x="877173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7" name="Oval 276"/>
          <p:cNvSpPr/>
          <p:nvPr/>
        </p:nvSpPr>
        <p:spPr>
          <a:xfrm>
            <a:off x="7929193" y="328936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8" name="Oval 277"/>
          <p:cNvSpPr/>
          <p:nvPr/>
        </p:nvSpPr>
        <p:spPr>
          <a:xfrm>
            <a:off x="66645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9" name="Oval 278"/>
          <p:cNvSpPr/>
          <p:nvPr/>
        </p:nvSpPr>
        <p:spPr>
          <a:xfrm>
            <a:off x="7667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0" name="Oval 279"/>
          <p:cNvSpPr/>
          <p:nvPr/>
        </p:nvSpPr>
        <p:spPr>
          <a:xfrm>
            <a:off x="16092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1" name="Oval 280"/>
          <p:cNvSpPr/>
          <p:nvPr/>
        </p:nvSpPr>
        <p:spPr>
          <a:xfrm>
            <a:off x="245181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2" name="Oval 281"/>
          <p:cNvSpPr/>
          <p:nvPr/>
        </p:nvSpPr>
        <p:spPr>
          <a:xfrm>
            <a:off x="32943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3" name="Oval 282"/>
          <p:cNvSpPr/>
          <p:nvPr/>
        </p:nvSpPr>
        <p:spPr>
          <a:xfrm>
            <a:off x="41368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4" name="Oval 283"/>
          <p:cNvSpPr/>
          <p:nvPr/>
        </p:nvSpPr>
        <p:spPr>
          <a:xfrm>
            <a:off x="497943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5" name="Oval 284"/>
          <p:cNvSpPr/>
          <p:nvPr/>
        </p:nvSpPr>
        <p:spPr>
          <a:xfrm>
            <a:off x="582197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6" name="Oval 285"/>
          <p:cNvSpPr/>
          <p:nvPr/>
        </p:nvSpPr>
        <p:spPr>
          <a:xfrm>
            <a:off x="834959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7" name="Oval 286"/>
          <p:cNvSpPr/>
          <p:nvPr/>
        </p:nvSpPr>
        <p:spPr>
          <a:xfrm>
            <a:off x="7507051" y="3712646"/>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8" name="Oval 287"/>
          <p:cNvSpPr/>
          <p:nvPr/>
        </p:nvSpPr>
        <p:spPr>
          <a:xfrm>
            <a:off x="70866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9" name="Oval 288"/>
          <p:cNvSpPr/>
          <p:nvPr/>
        </p:nvSpPr>
        <p:spPr>
          <a:xfrm>
            <a:off x="3463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0" name="Oval 289"/>
          <p:cNvSpPr/>
          <p:nvPr/>
        </p:nvSpPr>
        <p:spPr>
          <a:xfrm>
            <a:off x="11888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1" name="Oval 290"/>
          <p:cNvSpPr/>
          <p:nvPr/>
        </p:nvSpPr>
        <p:spPr>
          <a:xfrm>
            <a:off x="20314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2" name="Oval 291"/>
          <p:cNvSpPr/>
          <p:nvPr/>
        </p:nvSpPr>
        <p:spPr>
          <a:xfrm>
            <a:off x="287395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3" name="Oval 292"/>
          <p:cNvSpPr/>
          <p:nvPr/>
        </p:nvSpPr>
        <p:spPr>
          <a:xfrm>
            <a:off x="37164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4" name="Oval 293"/>
          <p:cNvSpPr/>
          <p:nvPr/>
        </p:nvSpPr>
        <p:spPr>
          <a:xfrm>
            <a:off x="45590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5" name="Oval 294"/>
          <p:cNvSpPr/>
          <p:nvPr/>
        </p:nvSpPr>
        <p:spPr>
          <a:xfrm>
            <a:off x="540157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6" name="Oval 295"/>
          <p:cNvSpPr/>
          <p:nvPr/>
        </p:nvSpPr>
        <p:spPr>
          <a:xfrm>
            <a:off x="624411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7" name="Oval 296"/>
          <p:cNvSpPr/>
          <p:nvPr/>
        </p:nvSpPr>
        <p:spPr>
          <a:xfrm>
            <a:off x="877173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8" name="Oval 297"/>
          <p:cNvSpPr/>
          <p:nvPr/>
        </p:nvSpPr>
        <p:spPr>
          <a:xfrm>
            <a:off x="7929193" y="4135371"/>
            <a:ext cx="169751" cy="169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9" name="Oval 1651"/>
          <p:cNvSpPr/>
          <p:nvPr/>
        </p:nvSpPr>
        <p:spPr>
          <a:xfrm>
            <a:off x="812619" y="4561319"/>
            <a:ext cx="7660836" cy="10682"/>
          </a:xfrm>
          <a:custGeom>
            <a:avLst/>
            <a:gdLst/>
            <a:ahLst/>
            <a:cxnLst/>
            <a:rect l="l" t="t" r="r" b="b"/>
            <a:pathLst>
              <a:path w="7660836" h="10682">
                <a:moveTo>
                  <a:pt x="7621848" y="0"/>
                </a:moveTo>
                <a:cubicBezTo>
                  <a:pt x="7636106" y="0"/>
                  <a:pt x="7649543" y="3516"/>
                  <a:pt x="7660836" y="10682"/>
                </a:cubicBezTo>
                <a:lnTo>
                  <a:pt x="7582860" y="10682"/>
                </a:lnTo>
                <a:cubicBezTo>
                  <a:pt x="7594153" y="3516"/>
                  <a:pt x="7607590" y="0"/>
                  <a:pt x="7621848" y="0"/>
                </a:cubicBezTo>
                <a:close/>
                <a:moveTo>
                  <a:pt x="6779308" y="0"/>
                </a:moveTo>
                <a:cubicBezTo>
                  <a:pt x="6793566" y="0"/>
                  <a:pt x="6807003" y="3516"/>
                  <a:pt x="6818296" y="10682"/>
                </a:cubicBezTo>
                <a:lnTo>
                  <a:pt x="6740320" y="10682"/>
                </a:lnTo>
                <a:cubicBezTo>
                  <a:pt x="6751613" y="3516"/>
                  <a:pt x="6765050" y="0"/>
                  <a:pt x="6779308" y="0"/>
                </a:cubicBezTo>
                <a:close/>
                <a:moveTo>
                  <a:pt x="5936768" y="0"/>
                </a:moveTo>
                <a:cubicBezTo>
                  <a:pt x="5951026" y="0"/>
                  <a:pt x="5964463" y="3516"/>
                  <a:pt x="5975757" y="10682"/>
                </a:cubicBezTo>
                <a:lnTo>
                  <a:pt x="5897780" y="10682"/>
                </a:lnTo>
                <a:cubicBezTo>
                  <a:pt x="5909073" y="3516"/>
                  <a:pt x="5922510" y="0"/>
                  <a:pt x="5936768" y="0"/>
                </a:cubicBezTo>
                <a:close/>
                <a:moveTo>
                  <a:pt x="5094228" y="0"/>
                </a:moveTo>
                <a:cubicBezTo>
                  <a:pt x="5108486" y="0"/>
                  <a:pt x="5121923" y="3516"/>
                  <a:pt x="5133217" y="10682"/>
                </a:cubicBezTo>
                <a:lnTo>
                  <a:pt x="5055240" y="10682"/>
                </a:lnTo>
                <a:cubicBezTo>
                  <a:pt x="5066533" y="3516"/>
                  <a:pt x="5079970" y="0"/>
                  <a:pt x="5094228" y="0"/>
                </a:cubicBezTo>
                <a:close/>
                <a:moveTo>
                  <a:pt x="4251688" y="0"/>
                </a:moveTo>
                <a:cubicBezTo>
                  <a:pt x="4265946" y="0"/>
                  <a:pt x="4279383" y="3516"/>
                  <a:pt x="4290676" y="10682"/>
                </a:cubicBezTo>
                <a:lnTo>
                  <a:pt x="4212700" y="10682"/>
                </a:lnTo>
                <a:cubicBezTo>
                  <a:pt x="4223993" y="3516"/>
                  <a:pt x="4237430" y="0"/>
                  <a:pt x="4251688" y="0"/>
                </a:cubicBezTo>
                <a:close/>
                <a:moveTo>
                  <a:pt x="3409148" y="0"/>
                </a:moveTo>
                <a:cubicBezTo>
                  <a:pt x="3423406" y="0"/>
                  <a:pt x="3436843" y="3516"/>
                  <a:pt x="3448136" y="10682"/>
                </a:cubicBezTo>
                <a:lnTo>
                  <a:pt x="3370160" y="10682"/>
                </a:lnTo>
                <a:cubicBezTo>
                  <a:pt x="3381453" y="3516"/>
                  <a:pt x="3394890" y="0"/>
                  <a:pt x="3409148" y="0"/>
                </a:cubicBezTo>
                <a:close/>
                <a:moveTo>
                  <a:pt x="2566608" y="0"/>
                </a:moveTo>
                <a:cubicBezTo>
                  <a:pt x="2580866" y="0"/>
                  <a:pt x="2594303" y="3516"/>
                  <a:pt x="2605596" y="10682"/>
                </a:cubicBezTo>
                <a:lnTo>
                  <a:pt x="2527620" y="10682"/>
                </a:lnTo>
                <a:cubicBezTo>
                  <a:pt x="2538913" y="3516"/>
                  <a:pt x="2552350" y="0"/>
                  <a:pt x="2566608" y="0"/>
                </a:cubicBezTo>
                <a:close/>
                <a:moveTo>
                  <a:pt x="1724068" y="0"/>
                </a:moveTo>
                <a:cubicBezTo>
                  <a:pt x="1738326" y="0"/>
                  <a:pt x="1751763" y="3516"/>
                  <a:pt x="1763056" y="10682"/>
                </a:cubicBezTo>
                <a:lnTo>
                  <a:pt x="1685080" y="10682"/>
                </a:lnTo>
                <a:cubicBezTo>
                  <a:pt x="1696373" y="3516"/>
                  <a:pt x="1709810" y="0"/>
                  <a:pt x="1724068" y="0"/>
                </a:cubicBezTo>
                <a:close/>
                <a:moveTo>
                  <a:pt x="881528" y="0"/>
                </a:moveTo>
                <a:cubicBezTo>
                  <a:pt x="895786" y="0"/>
                  <a:pt x="909223" y="3516"/>
                  <a:pt x="920516" y="10682"/>
                </a:cubicBezTo>
                <a:lnTo>
                  <a:pt x="842540" y="10682"/>
                </a:lnTo>
                <a:cubicBezTo>
                  <a:pt x="853833" y="3516"/>
                  <a:pt x="867270" y="0"/>
                  <a:pt x="881528" y="0"/>
                </a:cubicBezTo>
                <a:close/>
                <a:moveTo>
                  <a:pt x="38988" y="0"/>
                </a:moveTo>
                <a:cubicBezTo>
                  <a:pt x="53246" y="0"/>
                  <a:pt x="66683" y="3516"/>
                  <a:pt x="77976" y="10682"/>
                </a:cubicBezTo>
                <a:lnTo>
                  <a:pt x="0" y="10682"/>
                </a:lnTo>
                <a:cubicBezTo>
                  <a:pt x="11293" y="3516"/>
                  <a:pt x="24730" y="0"/>
                  <a:pt x="38988"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0" name="Oval 299"/>
          <p:cNvSpPr/>
          <p:nvPr/>
        </p:nvSpPr>
        <p:spPr>
          <a:xfrm>
            <a:off x="712049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1" name="Oval 300"/>
          <p:cNvSpPr/>
          <p:nvPr/>
        </p:nvSpPr>
        <p:spPr>
          <a:xfrm>
            <a:off x="37745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2" name="Oval 301"/>
          <p:cNvSpPr/>
          <p:nvPr/>
        </p:nvSpPr>
        <p:spPr>
          <a:xfrm>
            <a:off x="122033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3" name="Oval 302"/>
          <p:cNvSpPr/>
          <p:nvPr/>
        </p:nvSpPr>
        <p:spPr>
          <a:xfrm>
            <a:off x="206321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4" name="Oval 303"/>
          <p:cNvSpPr/>
          <p:nvPr/>
        </p:nvSpPr>
        <p:spPr>
          <a:xfrm>
            <a:off x="290609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5" name="Oval 304"/>
          <p:cNvSpPr/>
          <p:nvPr/>
        </p:nvSpPr>
        <p:spPr>
          <a:xfrm>
            <a:off x="374897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6" name="Oval 305"/>
          <p:cNvSpPr/>
          <p:nvPr/>
        </p:nvSpPr>
        <p:spPr>
          <a:xfrm>
            <a:off x="459185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7" name="Oval 306"/>
          <p:cNvSpPr/>
          <p:nvPr/>
        </p:nvSpPr>
        <p:spPr>
          <a:xfrm>
            <a:off x="543473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8" name="Oval 307"/>
          <p:cNvSpPr/>
          <p:nvPr/>
        </p:nvSpPr>
        <p:spPr>
          <a:xfrm>
            <a:off x="627761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09" name="Oval 308"/>
          <p:cNvSpPr/>
          <p:nvPr/>
        </p:nvSpPr>
        <p:spPr>
          <a:xfrm>
            <a:off x="880625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0" name="Oval 309"/>
          <p:cNvSpPr/>
          <p:nvPr/>
        </p:nvSpPr>
        <p:spPr>
          <a:xfrm>
            <a:off x="7963379" y="365858"/>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1" name="Oval 310"/>
          <p:cNvSpPr/>
          <p:nvPr/>
        </p:nvSpPr>
        <p:spPr>
          <a:xfrm>
            <a:off x="712049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2" name="Oval 311"/>
          <p:cNvSpPr/>
          <p:nvPr/>
        </p:nvSpPr>
        <p:spPr>
          <a:xfrm>
            <a:off x="37745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3" name="Oval 312"/>
          <p:cNvSpPr/>
          <p:nvPr/>
        </p:nvSpPr>
        <p:spPr>
          <a:xfrm>
            <a:off x="122033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4" name="Oval 313"/>
          <p:cNvSpPr/>
          <p:nvPr/>
        </p:nvSpPr>
        <p:spPr>
          <a:xfrm>
            <a:off x="206321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5" name="Oval 314"/>
          <p:cNvSpPr/>
          <p:nvPr/>
        </p:nvSpPr>
        <p:spPr>
          <a:xfrm>
            <a:off x="290609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6" name="Oval 315"/>
          <p:cNvSpPr/>
          <p:nvPr/>
        </p:nvSpPr>
        <p:spPr>
          <a:xfrm>
            <a:off x="374897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7" name="Oval 316"/>
          <p:cNvSpPr/>
          <p:nvPr/>
        </p:nvSpPr>
        <p:spPr>
          <a:xfrm>
            <a:off x="459185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8" name="Oval 317"/>
          <p:cNvSpPr/>
          <p:nvPr/>
        </p:nvSpPr>
        <p:spPr>
          <a:xfrm>
            <a:off x="543473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19" name="Oval 318"/>
          <p:cNvSpPr/>
          <p:nvPr/>
        </p:nvSpPr>
        <p:spPr>
          <a:xfrm>
            <a:off x="627761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0" name="Oval 319"/>
          <p:cNvSpPr/>
          <p:nvPr/>
        </p:nvSpPr>
        <p:spPr>
          <a:xfrm>
            <a:off x="880625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1" name="Oval 320"/>
          <p:cNvSpPr/>
          <p:nvPr/>
        </p:nvSpPr>
        <p:spPr>
          <a:xfrm>
            <a:off x="7963379" y="121135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2" name="Oval 321"/>
          <p:cNvSpPr/>
          <p:nvPr/>
        </p:nvSpPr>
        <p:spPr>
          <a:xfrm>
            <a:off x="712049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3" name="Oval 322"/>
          <p:cNvSpPr/>
          <p:nvPr/>
        </p:nvSpPr>
        <p:spPr>
          <a:xfrm>
            <a:off x="37745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4" name="Oval 323"/>
          <p:cNvSpPr/>
          <p:nvPr/>
        </p:nvSpPr>
        <p:spPr>
          <a:xfrm>
            <a:off x="122033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5" name="Oval 324"/>
          <p:cNvSpPr/>
          <p:nvPr/>
        </p:nvSpPr>
        <p:spPr>
          <a:xfrm>
            <a:off x="206321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6" name="Oval 325"/>
          <p:cNvSpPr/>
          <p:nvPr/>
        </p:nvSpPr>
        <p:spPr>
          <a:xfrm>
            <a:off x="290609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7" name="Oval 326"/>
          <p:cNvSpPr/>
          <p:nvPr/>
        </p:nvSpPr>
        <p:spPr>
          <a:xfrm>
            <a:off x="374897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8" name="Oval 327"/>
          <p:cNvSpPr/>
          <p:nvPr/>
        </p:nvSpPr>
        <p:spPr>
          <a:xfrm>
            <a:off x="459185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29" name="Oval 328"/>
          <p:cNvSpPr/>
          <p:nvPr/>
        </p:nvSpPr>
        <p:spPr>
          <a:xfrm>
            <a:off x="543473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0" name="Oval 329"/>
          <p:cNvSpPr/>
          <p:nvPr/>
        </p:nvSpPr>
        <p:spPr>
          <a:xfrm>
            <a:off x="627761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1" name="Oval 330"/>
          <p:cNvSpPr/>
          <p:nvPr/>
        </p:nvSpPr>
        <p:spPr>
          <a:xfrm>
            <a:off x="880625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2" name="Oval 331"/>
          <p:cNvSpPr/>
          <p:nvPr/>
        </p:nvSpPr>
        <p:spPr>
          <a:xfrm>
            <a:off x="7963379" y="2053953"/>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3" name="Oval 332"/>
          <p:cNvSpPr/>
          <p:nvPr/>
        </p:nvSpPr>
        <p:spPr>
          <a:xfrm>
            <a:off x="712049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4" name="Oval 333"/>
          <p:cNvSpPr/>
          <p:nvPr/>
        </p:nvSpPr>
        <p:spPr>
          <a:xfrm>
            <a:off x="37745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5" name="Oval 334"/>
          <p:cNvSpPr/>
          <p:nvPr/>
        </p:nvSpPr>
        <p:spPr>
          <a:xfrm>
            <a:off x="122033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6" name="Oval 335"/>
          <p:cNvSpPr/>
          <p:nvPr/>
        </p:nvSpPr>
        <p:spPr>
          <a:xfrm>
            <a:off x="206321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7" name="Oval 336"/>
          <p:cNvSpPr/>
          <p:nvPr/>
        </p:nvSpPr>
        <p:spPr>
          <a:xfrm>
            <a:off x="290609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8" name="Oval 337"/>
          <p:cNvSpPr/>
          <p:nvPr/>
        </p:nvSpPr>
        <p:spPr>
          <a:xfrm>
            <a:off x="374897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39" name="Oval 338"/>
          <p:cNvSpPr/>
          <p:nvPr/>
        </p:nvSpPr>
        <p:spPr>
          <a:xfrm>
            <a:off x="459185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0" name="Oval 339"/>
          <p:cNvSpPr/>
          <p:nvPr/>
        </p:nvSpPr>
        <p:spPr>
          <a:xfrm>
            <a:off x="543473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1" name="Oval 340"/>
          <p:cNvSpPr/>
          <p:nvPr/>
        </p:nvSpPr>
        <p:spPr>
          <a:xfrm>
            <a:off x="627761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2" name="Oval 341"/>
          <p:cNvSpPr/>
          <p:nvPr/>
        </p:nvSpPr>
        <p:spPr>
          <a:xfrm>
            <a:off x="880625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3" name="Oval 342"/>
          <p:cNvSpPr/>
          <p:nvPr/>
        </p:nvSpPr>
        <p:spPr>
          <a:xfrm>
            <a:off x="7963379" y="2902626"/>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4" name="Oval 343"/>
          <p:cNvSpPr/>
          <p:nvPr/>
        </p:nvSpPr>
        <p:spPr>
          <a:xfrm>
            <a:off x="712049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5" name="Oval 344"/>
          <p:cNvSpPr/>
          <p:nvPr/>
        </p:nvSpPr>
        <p:spPr>
          <a:xfrm>
            <a:off x="37745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6" name="Oval 345"/>
          <p:cNvSpPr/>
          <p:nvPr/>
        </p:nvSpPr>
        <p:spPr>
          <a:xfrm>
            <a:off x="122033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7" name="Oval 346"/>
          <p:cNvSpPr/>
          <p:nvPr/>
        </p:nvSpPr>
        <p:spPr>
          <a:xfrm>
            <a:off x="206321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8" name="Oval 347"/>
          <p:cNvSpPr/>
          <p:nvPr/>
        </p:nvSpPr>
        <p:spPr>
          <a:xfrm>
            <a:off x="290609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49" name="Oval 348"/>
          <p:cNvSpPr/>
          <p:nvPr/>
        </p:nvSpPr>
        <p:spPr>
          <a:xfrm>
            <a:off x="374897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50" name="Oval 349"/>
          <p:cNvSpPr/>
          <p:nvPr/>
        </p:nvSpPr>
        <p:spPr>
          <a:xfrm>
            <a:off x="459185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51" name="Oval 350"/>
          <p:cNvSpPr/>
          <p:nvPr/>
        </p:nvSpPr>
        <p:spPr>
          <a:xfrm>
            <a:off x="543473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52" name="Oval 351"/>
          <p:cNvSpPr/>
          <p:nvPr/>
        </p:nvSpPr>
        <p:spPr>
          <a:xfrm>
            <a:off x="627761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53" name="Oval 352"/>
          <p:cNvSpPr/>
          <p:nvPr/>
        </p:nvSpPr>
        <p:spPr>
          <a:xfrm>
            <a:off x="880625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354" name="Oval 353"/>
          <p:cNvSpPr/>
          <p:nvPr/>
        </p:nvSpPr>
        <p:spPr>
          <a:xfrm>
            <a:off x="7963379" y="3746805"/>
            <a:ext cx="100015" cy="100014"/>
          </a:xfrm>
          <a:prstGeom prst="ellipse">
            <a:avLst/>
          </a:prstGeom>
          <a:solidFill>
            <a:schemeClr val="bg1"/>
          </a:solidFill>
          <a:ln w="13970">
            <a:solidFill>
              <a:schemeClr val="accent2">
                <a:lumMod val="75000"/>
              </a:schemeClr>
            </a:solidFill>
          </a:ln>
        </p:spPr>
        <p:style>
          <a:lnRef idx="1">
            <a:schemeClr val="accent1"/>
          </a:lnRef>
          <a:fillRef idx="0">
            <a:schemeClr val="accent1"/>
          </a:fillRef>
          <a:effectRef idx="0">
            <a:schemeClr val="accent1"/>
          </a:effectRef>
          <a:fontRef idx="minor">
            <a:schemeClr val="tx1"/>
          </a:fontRef>
        </p:style>
      </p:sp>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60760A0-126A-40E1-B20F-1A08F5B653E1}" type="datetimeFigureOut">
              <a:rPr lang="en-US" smtClean="0"/>
              <a:pPr/>
              <a:t>5/7/2016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AB8020-A362-47BD-8790-A1D67767883E}" type="slidenum">
              <a:rPr lang="en-US" smtClean="0"/>
              <a:pPr/>
              <a:t>‹#›</a:t>
            </a:fld>
            <a:endParaRPr lang="en-US"/>
          </a:p>
        </p:txBody>
      </p:sp>
      <p:cxnSp>
        <p:nvCxnSpPr>
          <p:cNvPr id="8" name="Straight Connector 7"/>
          <p:cNvCxnSpPr/>
          <p:nvPr/>
        </p:nvCxnSpPr>
        <p:spPr>
          <a:xfrm flipV="1">
            <a:off x="6290132" y="5264106"/>
            <a:ext cx="0" cy="914400"/>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169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68096"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1990"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60760A0-126A-40E1-B20F-1A08F5B653E1}" type="datetimeFigureOut">
              <a:rPr lang="en-US" smtClean="0"/>
              <a:pPr/>
              <a:t>5/7/2016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AB8020-A362-47BD-8790-A1D67767883E}" type="slidenum">
              <a:rPr lang="en-US" smtClean="0"/>
              <a:pPr/>
              <a:t>‹#›</a:t>
            </a:fld>
            <a:endParaRPr lang="en-US"/>
          </a:p>
        </p:txBody>
      </p:sp>
    </p:spTree>
    <p:extLst>
      <p:ext uri="{BB962C8B-B14F-4D97-AF65-F5344CB8AC3E}">
        <p14:creationId xmlns:p14="http://schemas.microsoft.com/office/powerpoint/2010/main" val="2310202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3"/>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68096"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3"/>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4491990"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60760A0-126A-40E1-B20F-1A08F5B653E1}" type="datetimeFigureOut">
              <a:rPr lang="en-US" smtClean="0"/>
              <a:pPr/>
              <a:t>5/7/2016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AB8020-A362-47BD-8790-A1D67767883E}" type="slidenum">
              <a:rPr lang="en-US" smtClean="0"/>
              <a:pPr/>
              <a:t>‹#›</a:t>
            </a:fld>
            <a:endParaRPr lang="en-US"/>
          </a:p>
        </p:txBody>
      </p:sp>
    </p:spTree>
    <p:extLst>
      <p:ext uri="{BB962C8B-B14F-4D97-AF65-F5344CB8AC3E}">
        <p14:creationId xmlns:p14="http://schemas.microsoft.com/office/powerpoint/2010/main" val="3105998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60760A0-126A-40E1-B20F-1A08F5B653E1}" type="datetimeFigureOut">
              <a:rPr lang="en-US" smtClean="0"/>
              <a:pPr/>
              <a:t>5/7/2016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AB8020-A362-47BD-8790-A1D67767883E}" type="slidenum">
              <a:rPr lang="en-US" smtClean="0"/>
              <a:pPr/>
              <a:t>‹#›</a:t>
            </a:fld>
            <a:endParaRPr lang="en-US"/>
          </a:p>
        </p:txBody>
      </p:sp>
    </p:spTree>
    <p:extLst>
      <p:ext uri="{BB962C8B-B14F-4D97-AF65-F5344CB8AC3E}">
        <p14:creationId xmlns:p14="http://schemas.microsoft.com/office/powerpoint/2010/main" val="1006303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0760A0-126A-40E1-B20F-1A08F5B653E1}" type="datetimeFigureOut">
              <a:rPr lang="en-US" smtClean="0"/>
              <a:pPr/>
              <a:t>5/7/2016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AB8020-A362-47BD-8790-A1D67767883E}" type="slidenum">
              <a:rPr lang="en-US" smtClean="0"/>
              <a:pPr/>
              <a:t>‹#›</a:t>
            </a:fld>
            <a:endParaRPr lang="en-US"/>
          </a:p>
        </p:txBody>
      </p:sp>
    </p:spTree>
    <p:extLst>
      <p:ext uri="{BB962C8B-B14F-4D97-AF65-F5344CB8AC3E}">
        <p14:creationId xmlns:p14="http://schemas.microsoft.com/office/powerpoint/2010/main" val="209471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en-US" smtClean="0"/>
              <a:t>Click to edit Master title style</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0760A0-126A-40E1-B20F-1A08F5B653E1}" type="datetimeFigureOut">
              <a:rPr lang="en-US" smtClean="0"/>
              <a:pPr/>
              <a:t>5/7/2016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AB8020-A362-47BD-8790-A1D67767883E}" type="slidenum">
              <a:rPr lang="en-US" smtClean="0"/>
              <a:pPr/>
              <a:t>‹#›</a:t>
            </a:fld>
            <a:endParaRPr lang="en-US"/>
          </a:p>
        </p:txBody>
      </p:sp>
    </p:spTree>
    <p:extLst>
      <p:ext uri="{BB962C8B-B14F-4D97-AF65-F5344CB8AC3E}">
        <p14:creationId xmlns:p14="http://schemas.microsoft.com/office/powerpoint/2010/main" val="991829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9141714" cy="4572000"/>
          </a:xfrm>
          <a:solidFill>
            <a:schemeClr val="accent3">
              <a:lumMod val="60000"/>
              <a:lumOff val="40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0760A0-126A-40E1-B20F-1A08F5B653E1}" type="datetimeFigureOut">
              <a:rPr lang="en-US" smtClean="0"/>
              <a:pPr/>
              <a:t>5/7/2016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AB8020-A362-47BD-8790-A1D67767883E}" type="slidenum">
              <a:rPr lang="en-US" smtClean="0"/>
              <a:pPr/>
              <a:t>‹#›</a:t>
            </a:fld>
            <a:endParaRPr lang="en-US"/>
          </a:p>
        </p:txBody>
      </p:sp>
      <p:cxnSp>
        <p:nvCxnSpPr>
          <p:cNvPr id="9" name="Straight Connector 8"/>
          <p:cNvCxnSpPr/>
          <p:nvPr/>
        </p:nvCxnSpPr>
        <p:spPr>
          <a:xfrm flipV="1">
            <a:off x="629013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52134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585216"/>
            <a:ext cx="7290054"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8096" y="2286000"/>
            <a:ext cx="7290054"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8096"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60760A0-126A-40E1-B20F-1A08F5B653E1}" type="datetimeFigureOut">
              <a:rPr lang="en-US" smtClean="0"/>
              <a:pPr/>
              <a:t>5/7/2016</a:t>
            </a:fld>
            <a:endParaRPr lang="en-US"/>
          </a:p>
        </p:txBody>
      </p:sp>
      <p:sp>
        <p:nvSpPr>
          <p:cNvPr id="5" name="Footer Placeholder 4"/>
          <p:cNvSpPr>
            <a:spLocks noGrp="1"/>
          </p:cNvSpPr>
          <p:nvPr>
            <p:ph type="ftr" sz="quarter" idx="3"/>
          </p:nvPr>
        </p:nvSpPr>
        <p:spPr>
          <a:xfrm>
            <a:off x="3632199"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4AB8020-A362-47BD-8790-A1D67767883E}" type="slidenum">
              <a:rPr lang="en-US" smtClean="0"/>
              <a:pPr/>
              <a:t>‹#›</a:t>
            </a:fld>
            <a:endParaRPr lang="en-US"/>
          </a:p>
        </p:txBody>
      </p:sp>
      <p:cxnSp>
        <p:nvCxnSpPr>
          <p:cNvPr id="7" name="Straight Connector 6"/>
          <p:cNvCxnSpPr/>
          <p:nvPr/>
        </p:nvCxnSpPr>
        <p:spPr>
          <a:xfrm flipV="1">
            <a:off x="571500" y="826324"/>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451201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3"/>
        </a:buClr>
        <a:buSzPct val="100000"/>
        <a:buFont typeface="Tw Cen MT" panose="020B0602020104020603" pitchFamily="34" charset="0"/>
        <a:buChar char=" "/>
        <a:defRPr sz="20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6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youtube.com/watch?v=jvax5VUvjWQ" TargetMode="External"/><Relationship Id="rId1" Type="http://schemas.openxmlformats.org/officeDocument/2006/relationships/slideLayout" Target="../slideLayouts/slideLayout9.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gif"/><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png"/><Relationship Id="rId1" Type="http://schemas.openxmlformats.org/officeDocument/2006/relationships/slideLayout" Target="../slideLayouts/slideLayout8.xml"/><Relationship Id="rId4" Type="http://schemas.openxmlformats.org/officeDocument/2006/relationships/image" Target="../media/image38.jpg"/></Relationships>
</file>

<file path=ppt/slides/_rels/slide31.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www.youtube.com/watch?v=IKqXu-5jw60&amp;feature=fvsr" TargetMode="Externa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55.gif"/><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57.gif"/><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hyperlink" Target="http://www.youtube.com/watch?v=PTwDUpbQHJg"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5.gif"/><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image" Target="../media/image72.gif"/><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png"/><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2" Type="http://schemas.openxmlformats.org/officeDocument/2006/relationships/image" Target="../media/image101.gif"/><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hyperlink" Target="http://www.youtube.com/watch?v=W50RNAbmy3M&amp;feature=related" TargetMode="External"/><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ormAutofit fontScale="90000"/>
          </a:bodyPr>
          <a:lstStyle/>
          <a:p>
            <a:pPr algn="l"/>
            <a:r>
              <a:rPr lang="en-US" dirty="0" smtClean="0">
                <a:solidFill>
                  <a:schemeClr val="accent3"/>
                </a:solidFill>
              </a:rPr>
              <a:t>Post World War II America and the Origins of the Cold War</a:t>
            </a:r>
            <a:endParaRPr lang="en-US" dirty="0">
              <a:solidFill>
                <a:schemeClr val="accent3"/>
              </a:solidFill>
            </a:endParaRPr>
          </a:p>
        </p:txBody>
      </p:sp>
      <p:sp>
        <p:nvSpPr>
          <p:cNvPr id="6" name="Subtitle 5"/>
          <p:cNvSpPr>
            <a:spLocks noGrp="1"/>
          </p:cNvSpPr>
          <p:nvPr>
            <p:ph type="subTitle" idx="1"/>
          </p:nvPr>
        </p:nvSpPr>
        <p:spPr/>
        <p:txBody>
          <a:bodyPr/>
          <a:lstStyle/>
          <a:p>
            <a:r>
              <a:rPr lang="en-US" dirty="0" smtClean="0">
                <a:solidFill>
                  <a:schemeClr val="accent3"/>
                </a:solidFill>
              </a:rPr>
              <a:t>Post World War II Changes </a:t>
            </a:r>
            <a:r>
              <a:rPr lang="en-US" dirty="0" smtClean="0">
                <a:solidFill>
                  <a:schemeClr val="accent3"/>
                </a:solidFill>
              </a:rPr>
              <a:t>in the United States and the Origins of the Cold </a:t>
            </a:r>
            <a:r>
              <a:rPr lang="en-US" dirty="0" smtClean="0">
                <a:solidFill>
                  <a:schemeClr val="accent3"/>
                </a:solidFill>
              </a:rPr>
              <a:t>War, 1945 - 1991</a:t>
            </a:r>
            <a:endParaRPr lang="en-US" dirty="0">
              <a:solidFill>
                <a:schemeClr val="accent3"/>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228600"/>
            <a:ext cx="6858000" cy="399125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accent3"/>
                </a:solidFill>
              </a:rPr>
              <a:t>Soviet Union’s </a:t>
            </a:r>
            <a:r>
              <a:rPr lang="en-US" dirty="0" smtClean="0">
                <a:solidFill>
                  <a:schemeClr val="accent3"/>
                </a:solidFill>
              </a:rPr>
              <a:t>(USSR) Influence </a:t>
            </a:r>
            <a:r>
              <a:rPr lang="en-US" dirty="0" smtClean="0">
                <a:solidFill>
                  <a:schemeClr val="accent3"/>
                </a:solidFill>
              </a:rPr>
              <a:t>on Eastern Europe</a:t>
            </a:r>
            <a:endParaRPr lang="en-US" dirty="0">
              <a:solidFill>
                <a:schemeClr val="accent3"/>
              </a:solidFill>
            </a:endParaRPr>
          </a:p>
        </p:txBody>
      </p:sp>
      <p:pic>
        <p:nvPicPr>
          <p:cNvPr id="7" name="Content Placeholder 6" descr="Soviet Influence in Eastern Europe.png"/>
          <p:cNvPicPr>
            <a:picLocks noGrp="1" noChangeAspect="1"/>
          </p:cNvPicPr>
          <p:nvPr>
            <p:ph idx="1"/>
          </p:nvPr>
        </p:nvPicPr>
        <p:blipFill>
          <a:blip r:embed="rId2" cstate="print"/>
          <a:stretch>
            <a:fillRect/>
          </a:stretch>
        </p:blipFill>
        <p:spPr>
          <a:xfrm>
            <a:off x="1304781" y="2286000"/>
            <a:ext cx="6216938" cy="4022725"/>
          </a:xfrm>
        </p:spPr>
      </p:pic>
      <p:pic>
        <p:nvPicPr>
          <p:cNvPr id="8" name="Picture 7" descr="Soviet Influence in Eastern Europe.png"/>
          <p:cNvPicPr>
            <a:picLocks noChangeAspect="1"/>
          </p:cNvPicPr>
          <p:nvPr/>
        </p:nvPicPr>
        <p:blipFill>
          <a:blip r:embed="rId2" cstate="print"/>
          <a:stretch>
            <a:fillRect/>
          </a:stretch>
        </p:blipFill>
        <p:spPr>
          <a:xfrm>
            <a:off x="802308" y="1848383"/>
            <a:ext cx="7271080" cy="4704817"/>
          </a:xfrm>
          <a:prstGeom prst="rect">
            <a:avLst/>
          </a:prstGeom>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8096" y="585216"/>
            <a:ext cx="7766304" cy="1499616"/>
          </a:xfrm>
        </p:spPr>
        <p:txBody>
          <a:bodyPr/>
          <a:lstStyle/>
          <a:p>
            <a:r>
              <a:rPr lang="en-US" dirty="0" smtClean="0">
                <a:solidFill>
                  <a:schemeClr val="bg2">
                    <a:lumMod val="20000"/>
                    <a:lumOff val="80000"/>
                  </a:schemeClr>
                </a:solidFill>
              </a:rPr>
              <a:t>Resolution to the Cuban Missile Crisis</a:t>
            </a:r>
            <a:endParaRPr lang="en-US" dirty="0">
              <a:solidFill>
                <a:schemeClr val="bg2">
                  <a:lumMod val="20000"/>
                  <a:lumOff val="80000"/>
                </a:schemeClr>
              </a:solidFill>
            </a:endParaRPr>
          </a:p>
        </p:txBody>
      </p:sp>
      <p:sp>
        <p:nvSpPr>
          <p:cNvPr id="6" name="Content Placeholder 5"/>
          <p:cNvSpPr>
            <a:spLocks noGrp="1"/>
          </p:cNvSpPr>
          <p:nvPr>
            <p:ph idx="1"/>
          </p:nvPr>
        </p:nvSpPr>
        <p:spPr/>
        <p:txBody>
          <a:bodyPr>
            <a:normAutofit lnSpcReduction="10000"/>
          </a:bodyPr>
          <a:lstStyle/>
          <a:p>
            <a:pPr>
              <a:buFont typeface="Wingdings" panose="05000000000000000000" pitchFamily="2" charset="2"/>
              <a:buChar char="Ø"/>
            </a:pPr>
            <a:r>
              <a:rPr lang="en-US" dirty="0" smtClean="0">
                <a:solidFill>
                  <a:schemeClr val="bg2">
                    <a:lumMod val="20000"/>
                    <a:lumOff val="80000"/>
                  </a:schemeClr>
                </a:solidFill>
              </a:rPr>
              <a:t>The Soviet Union agreed to disassemble and remove all of its nuclear missiles and launch pads from Cuba. </a:t>
            </a:r>
          </a:p>
          <a:p>
            <a:pPr>
              <a:buFont typeface="Wingdings" panose="05000000000000000000" pitchFamily="2" charset="2"/>
              <a:buChar char="Ø"/>
            </a:pPr>
            <a:r>
              <a:rPr lang="en-US" dirty="0" smtClean="0">
                <a:solidFill>
                  <a:schemeClr val="bg2">
                    <a:lumMod val="20000"/>
                    <a:lumOff val="80000"/>
                  </a:schemeClr>
                </a:solidFill>
              </a:rPr>
              <a:t>The United States of America publicly pledged never to invade Cuba again.  We have not done so since the Bay of Pigs Invasion.</a:t>
            </a:r>
          </a:p>
          <a:p>
            <a:pPr>
              <a:buFont typeface="Wingdings" panose="05000000000000000000" pitchFamily="2" charset="2"/>
              <a:buChar char="Ø"/>
            </a:pPr>
            <a:r>
              <a:rPr lang="en-US" dirty="0" smtClean="0">
                <a:solidFill>
                  <a:schemeClr val="bg2">
                    <a:lumMod val="20000"/>
                    <a:lumOff val="80000"/>
                  </a:schemeClr>
                </a:solidFill>
              </a:rPr>
              <a:t>Secretly, the United States made a promise to remove our own intermediate range missiles, which were easily within reach of the Soviet Union’s major cities from Turkey.</a:t>
            </a:r>
          </a:p>
          <a:p>
            <a:pPr>
              <a:buFont typeface="Wingdings" panose="05000000000000000000" pitchFamily="2" charset="2"/>
              <a:buChar char="Ø"/>
            </a:pPr>
            <a:r>
              <a:rPr lang="en-US" dirty="0" smtClean="0">
                <a:solidFill>
                  <a:schemeClr val="bg2">
                    <a:lumMod val="20000"/>
                    <a:lumOff val="80000"/>
                  </a:schemeClr>
                </a:solidFill>
              </a:rPr>
              <a:t>Kennedy, who appeared both confident and strong during the crisis, gained much popularity and a stronger reputation. </a:t>
            </a:r>
          </a:p>
          <a:p>
            <a:pPr>
              <a:buFont typeface="Wingdings" panose="05000000000000000000" pitchFamily="2" charset="2"/>
              <a:buChar char="Ø"/>
            </a:pPr>
            <a:r>
              <a:rPr lang="en-US" dirty="0" smtClean="0">
                <a:solidFill>
                  <a:schemeClr val="bg2">
                    <a:lumMod val="20000"/>
                    <a:lumOff val="80000"/>
                  </a:schemeClr>
                </a:solidFill>
              </a:rPr>
              <a:t>Khrushchev, who appeared to have backed down, lost power within the Soviet Union.  By 1964, he had been replaced by Leonid Brezhnev.  </a:t>
            </a:r>
            <a:endParaRPr lang="en-US" dirty="0">
              <a:solidFill>
                <a:schemeClr val="bg2">
                  <a:lumMod val="20000"/>
                  <a:lumOff val="80000"/>
                </a:schemeClr>
              </a:solidFill>
            </a:endParaRPr>
          </a:p>
        </p:txBody>
      </p:sp>
    </p:spTree>
    <p:extLst>
      <p:ext uri="{BB962C8B-B14F-4D97-AF65-F5344CB8AC3E}">
        <p14:creationId xmlns:p14="http://schemas.microsoft.com/office/powerpoint/2010/main" val="42773074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9600" y="914400"/>
            <a:ext cx="5029200" cy="838200"/>
          </a:xfrm>
        </p:spPr>
        <p:txBody>
          <a:bodyPr/>
          <a:lstStyle/>
          <a:p>
            <a:pPr algn="ctr"/>
            <a:r>
              <a:rPr lang="en-US" b="0" dirty="0" smtClean="0">
                <a:solidFill>
                  <a:schemeClr val="accent3"/>
                </a:solidFill>
              </a:rPr>
              <a:t>The </a:t>
            </a:r>
            <a:r>
              <a:rPr lang="en-US" b="0" dirty="0" smtClean="0">
                <a:solidFill>
                  <a:schemeClr val="accent3"/>
                </a:solidFill>
              </a:rPr>
              <a:t>Soviet’s (USSR) </a:t>
            </a:r>
            <a:r>
              <a:rPr lang="en-US" b="0" dirty="0" smtClean="0">
                <a:solidFill>
                  <a:schemeClr val="accent3"/>
                </a:solidFill>
              </a:rPr>
              <a:t>Perspective</a:t>
            </a:r>
            <a:endParaRPr lang="en-US" b="0" dirty="0">
              <a:solidFill>
                <a:schemeClr val="accent3"/>
              </a:solidFill>
            </a:endParaRPr>
          </a:p>
        </p:txBody>
      </p:sp>
      <p:pic>
        <p:nvPicPr>
          <p:cNvPr id="10" name="Content Placeholder 9"/>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715000" y="990600"/>
            <a:ext cx="3293718" cy="5353833"/>
          </a:xfrm>
        </p:spPr>
      </p:pic>
      <p:sp>
        <p:nvSpPr>
          <p:cNvPr id="9" name="Text Placeholder 8"/>
          <p:cNvSpPr>
            <a:spLocks noGrp="1"/>
          </p:cNvSpPr>
          <p:nvPr>
            <p:ph type="body" sz="half" idx="2"/>
          </p:nvPr>
        </p:nvSpPr>
        <p:spPr>
          <a:xfrm>
            <a:off x="533400" y="1828800"/>
            <a:ext cx="4876800" cy="4724400"/>
          </a:xfrm>
        </p:spPr>
        <p:txBody>
          <a:bodyPr>
            <a:noAutofit/>
          </a:bodyPr>
          <a:lstStyle/>
          <a:p>
            <a:r>
              <a:rPr lang="en-US" sz="1800" dirty="0" smtClean="0">
                <a:solidFill>
                  <a:schemeClr val="accent3"/>
                </a:solidFill>
              </a:rPr>
              <a:t>The Soviet Union had lost over 10 Million men during the First World War, when Germany invaded their Western border.  A bloody civil war ensued, during which the Bolsheviks took power.  Then, in 1941, they were attacked by Germany for a second time – with even more devastating results.  Twenty million men perished, defending the nation from Nazi Invasion.  The only goal of the Soviet Union after World War II was to prevent another German attack – even if it meant they would have to prevent Germany from ever rebuilding.  Democracy in Eastern Europe – the rights of the people of Eastern Europe, even – were secondary concerns for Stalin.</a:t>
            </a:r>
            <a:endParaRPr lang="en-US" sz="1800" dirty="0">
              <a:solidFill>
                <a:schemeClr val="accent3"/>
              </a:solidFill>
            </a:endParaRPr>
          </a:p>
        </p:txBody>
      </p:sp>
    </p:spTree>
    <p:extLst>
      <p:ext uri="{BB962C8B-B14F-4D97-AF65-F5344CB8AC3E}">
        <p14:creationId xmlns:p14="http://schemas.microsoft.com/office/powerpoint/2010/main" val="1928582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3"/>
                </a:solidFill>
              </a:rPr>
              <a:t>The USSR’s Satellite Nations</a:t>
            </a:r>
            <a:endParaRPr lang="en-US" dirty="0">
              <a:solidFill>
                <a:schemeClr val="accent3"/>
              </a:solidFill>
            </a:endParaRPr>
          </a:p>
        </p:txBody>
      </p:sp>
      <p:sp>
        <p:nvSpPr>
          <p:cNvPr id="3" name="Content Placeholder 2"/>
          <p:cNvSpPr>
            <a:spLocks noGrp="1"/>
          </p:cNvSpPr>
          <p:nvPr>
            <p:ph sz="half" idx="1"/>
          </p:nvPr>
        </p:nvSpPr>
        <p:spPr>
          <a:xfrm>
            <a:off x="533400" y="1828800"/>
            <a:ext cx="4724400" cy="4876800"/>
          </a:xfrm>
        </p:spPr>
        <p:txBody>
          <a:bodyPr>
            <a:normAutofit fontScale="62500" lnSpcReduction="20000"/>
          </a:bodyPr>
          <a:lstStyle/>
          <a:p>
            <a:pPr marL="0" indent="0">
              <a:buNone/>
            </a:pPr>
            <a:r>
              <a:rPr lang="en-US" sz="2900" dirty="0" smtClean="0">
                <a:solidFill>
                  <a:schemeClr val="accent3"/>
                </a:solidFill>
              </a:rPr>
              <a:t>Countries which were under the control of the Soviet Union – and ruled by so-called “Puppet Governments” included: </a:t>
            </a:r>
          </a:p>
          <a:p>
            <a:pPr marL="0" indent="0">
              <a:buNone/>
            </a:pPr>
            <a:endParaRPr lang="en-US" dirty="0" smtClean="0">
              <a:solidFill>
                <a:schemeClr val="accent3"/>
              </a:solidFill>
            </a:endParaRPr>
          </a:p>
          <a:p>
            <a:pPr marL="0" indent="0" algn="ctr">
              <a:buNone/>
            </a:pPr>
            <a:r>
              <a:rPr lang="en-US" sz="2900" dirty="0" smtClean="0">
                <a:solidFill>
                  <a:schemeClr val="accent3"/>
                </a:solidFill>
              </a:rPr>
              <a:t>Poland</a:t>
            </a:r>
          </a:p>
          <a:p>
            <a:pPr marL="0" indent="0" algn="ctr">
              <a:buNone/>
            </a:pPr>
            <a:r>
              <a:rPr lang="en-US" sz="2900" dirty="0" smtClean="0">
                <a:solidFill>
                  <a:schemeClr val="accent3"/>
                </a:solidFill>
              </a:rPr>
              <a:t>East Germany</a:t>
            </a:r>
          </a:p>
          <a:p>
            <a:pPr marL="0" indent="0" algn="ctr">
              <a:buNone/>
            </a:pPr>
            <a:r>
              <a:rPr lang="en-US" sz="2900" dirty="0" smtClean="0">
                <a:solidFill>
                  <a:schemeClr val="accent3"/>
                </a:solidFill>
              </a:rPr>
              <a:t>Czechoslovakia</a:t>
            </a:r>
          </a:p>
          <a:p>
            <a:pPr marL="0" indent="0" algn="ctr">
              <a:buNone/>
            </a:pPr>
            <a:r>
              <a:rPr lang="en-US" sz="2900" dirty="0" smtClean="0">
                <a:solidFill>
                  <a:schemeClr val="accent3"/>
                </a:solidFill>
              </a:rPr>
              <a:t>Hungary</a:t>
            </a:r>
          </a:p>
          <a:p>
            <a:pPr marL="0" indent="0" algn="ctr">
              <a:buNone/>
            </a:pPr>
            <a:r>
              <a:rPr lang="en-US" sz="2900" dirty="0" smtClean="0">
                <a:solidFill>
                  <a:schemeClr val="accent3"/>
                </a:solidFill>
              </a:rPr>
              <a:t>Romania</a:t>
            </a:r>
          </a:p>
          <a:p>
            <a:pPr marL="0" indent="0" algn="ctr">
              <a:buNone/>
            </a:pPr>
            <a:r>
              <a:rPr lang="en-US" sz="2900" dirty="0" smtClean="0">
                <a:solidFill>
                  <a:schemeClr val="accent3"/>
                </a:solidFill>
              </a:rPr>
              <a:t>Bulgaria</a:t>
            </a:r>
          </a:p>
          <a:p>
            <a:pPr marL="0" indent="0" algn="ctr">
              <a:buNone/>
            </a:pPr>
            <a:r>
              <a:rPr lang="en-US" sz="2900" dirty="0" smtClean="0">
                <a:solidFill>
                  <a:schemeClr val="accent3"/>
                </a:solidFill>
              </a:rPr>
              <a:t>Albania</a:t>
            </a:r>
          </a:p>
          <a:p>
            <a:pPr marL="0" indent="0" algn="ctr">
              <a:buNone/>
            </a:pPr>
            <a:r>
              <a:rPr lang="en-US" sz="2900" dirty="0" smtClean="0">
                <a:solidFill>
                  <a:schemeClr val="accent3"/>
                </a:solidFill>
              </a:rPr>
              <a:t>Yugoslavia* </a:t>
            </a:r>
          </a:p>
          <a:p>
            <a:pPr marL="0" indent="0" algn="ctr">
              <a:buNone/>
            </a:pPr>
            <a:endParaRPr lang="en-US" dirty="0" smtClean="0">
              <a:solidFill>
                <a:schemeClr val="accent3"/>
              </a:solidFill>
            </a:endParaRPr>
          </a:p>
          <a:p>
            <a:pPr marL="0" indent="0">
              <a:buNone/>
            </a:pPr>
            <a:r>
              <a:rPr lang="en-US" sz="2300" dirty="0" smtClean="0">
                <a:solidFill>
                  <a:schemeClr val="accent3"/>
                </a:solidFill>
              </a:rPr>
              <a:t>*Marshall Tito of Yugoslavia was his own, uncooperative, man – but a communist nevertheless!</a:t>
            </a:r>
            <a:endParaRPr lang="en-US" sz="2300" dirty="0">
              <a:solidFill>
                <a:schemeClr val="accent3"/>
              </a:solidFill>
            </a:endParaRPr>
          </a:p>
        </p:txBody>
      </p:sp>
      <p:pic>
        <p:nvPicPr>
          <p:cNvPr id="2050"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5410200" y="1752600"/>
            <a:ext cx="3118415" cy="472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45329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395984"/>
          </a:xfrm>
        </p:spPr>
        <p:txBody>
          <a:bodyPr/>
          <a:lstStyle/>
          <a:p>
            <a:r>
              <a:rPr lang="en-US" dirty="0" smtClean="0">
                <a:solidFill>
                  <a:schemeClr val="accent3"/>
                </a:solidFill>
              </a:rPr>
              <a:t>The Cold </a:t>
            </a:r>
            <a:r>
              <a:rPr lang="en-US" dirty="0" smtClean="0">
                <a:solidFill>
                  <a:schemeClr val="accent3"/>
                </a:solidFill>
              </a:rPr>
              <a:t>War: </a:t>
            </a:r>
            <a:br>
              <a:rPr lang="en-US" dirty="0" smtClean="0">
                <a:solidFill>
                  <a:schemeClr val="accent3"/>
                </a:solidFill>
              </a:rPr>
            </a:br>
            <a:r>
              <a:rPr lang="en-US" dirty="0" smtClean="0">
                <a:solidFill>
                  <a:schemeClr val="accent3"/>
                </a:solidFill>
              </a:rPr>
              <a:t>The Soviet Union (USSR) Vs. USA</a:t>
            </a:r>
            <a:endParaRPr lang="en-US" dirty="0">
              <a:solidFill>
                <a:schemeClr val="accent3"/>
              </a:solidFill>
            </a:endParaRPr>
          </a:p>
        </p:txBody>
      </p:sp>
      <p:sp>
        <p:nvSpPr>
          <p:cNvPr id="3" name="Content Placeholder 2"/>
          <p:cNvSpPr>
            <a:spLocks noGrp="1"/>
          </p:cNvSpPr>
          <p:nvPr>
            <p:ph idx="1"/>
          </p:nvPr>
        </p:nvSpPr>
        <p:spPr>
          <a:xfrm>
            <a:off x="533400" y="1905000"/>
            <a:ext cx="8229600" cy="4724400"/>
          </a:xfrm>
        </p:spPr>
        <p:txBody>
          <a:bodyPr>
            <a:normAutofit lnSpcReduction="10000"/>
          </a:bodyPr>
          <a:lstStyle/>
          <a:p>
            <a:pPr>
              <a:buFont typeface="Wingdings" panose="05000000000000000000" pitchFamily="2" charset="2"/>
              <a:buChar char="§"/>
            </a:pPr>
            <a:r>
              <a:rPr lang="en-US" dirty="0" smtClean="0">
                <a:solidFill>
                  <a:schemeClr val="accent3"/>
                </a:solidFill>
              </a:rPr>
              <a:t>Between the United States of America and the Soviet Union, roughly between 1945 and 1991</a:t>
            </a:r>
            <a:r>
              <a:rPr lang="en-US" dirty="0" smtClean="0">
                <a:solidFill>
                  <a:schemeClr val="accent3"/>
                </a:solidFill>
              </a:rPr>
              <a:t>.</a:t>
            </a:r>
          </a:p>
          <a:p>
            <a:pPr>
              <a:buFont typeface="Wingdings" panose="05000000000000000000" pitchFamily="2" charset="2"/>
              <a:buChar char="§"/>
            </a:pPr>
            <a:endParaRPr lang="en-US" dirty="0" smtClean="0">
              <a:solidFill>
                <a:schemeClr val="accent3"/>
              </a:solidFill>
            </a:endParaRPr>
          </a:p>
          <a:p>
            <a:pPr>
              <a:buFont typeface="Wingdings" panose="05000000000000000000" pitchFamily="2" charset="2"/>
              <a:buChar char="§"/>
            </a:pPr>
            <a:r>
              <a:rPr lang="en-US" dirty="0" smtClean="0">
                <a:solidFill>
                  <a:schemeClr val="accent3"/>
                </a:solidFill>
              </a:rPr>
              <a:t>There was no direct military conflict between the United States and the Soviet Union, and no declaration of war</a:t>
            </a:r>
            <a:r>
              <a:rPr lang="en-US" dirty="0" smtClean="0">
                <a:solidFill>
                  <a:schemeClr val="accent3"/>
                </a:solidFill>
              </a:rPr>
              <a:t>.</a:t>
            </a:r>
          </a:p>
          <a:p>
            <a:pPr>
              <a:buFont typeface="Wingdings" panose="05000000000000000000" pitchFamily="2" charset="2"/>
              <a:buChar char="§"/>
            </a:pPr>
            <a:endParaRPr lang="en-US" dirty="0" smtClean="0">
              <a:solidFill>
                <a:schemeClr val="accent3"/>
              </a:solidFill>
            </a:endParaRPr>
          </a:p>
          <a:p>
            <a:pPr>
              <a:buFont typeface="Wingdings" panose="05000000000000000000" pitchFamily="2" charset="2"/>
              <a:buChar char="§"/>
            </a:pPr>
            <a:r>
              <a:rPr lang="en-US" dirty="0" smtClean="0">
                <a:solidFill>
                  <a:schemeClr val="accent3"/>
                </a:solidFill>
              </a:rPr>
              <a:t>There was continuous posturing and threatening language used by both nations towards the other</a:t>
            </a:r>
            <a:r>
              <a:rPr lang="en-US" dirty="0" smtClean="0">
                <a:solidFill>
                  <a:schemeClr val="accent3"/>
                </a:solidFill>
              </a:rPr>
              <a:t>.</a:t>
            </a:r>
          </a:p>
          <a:p>
            <a:pPr>
              <a:buFont typeface="Wingdings" panose="05000000000000000000" pitchFamily="2" charset="2"/>
              <a:buChar char="§"/>
            </a:pPr>
            <a:endParaRPr lang="en-US" dirty="0" smtClean="0">
              <a:solidFill>
                <a:schemeClr val="accent3"/>
              </a:solidFill>
            </a:endParaRPr>
          </a:p>
          <a:p>
            <a:pPr>
              <a:buFont typeface="Wingdings" panose="05000000000000000000" pitchFamily="2" charset="2"/>
              <a:buChar char="§"/>
            </a:pPr>
            <a:r>
              <a:rPr lang="en-US" dirty="0" smtClean="0">
                <a:solidFill>
                  <a:schemeClr val="accent3"/>
                </a:solidFill>
              </a:rPr>
              <a:t>The nuclear arms race created a terrifying threat of nuclear holocaust</a:t>
            </a:r>
            <a:r>
              <a:rPr lang="en-US" dirty="0" smtClean="0">
                <a:solidFill>
                  <a:schemeClr val="accent3"/>
                </a:solidFill>
              </a:rPr>
              <a:t>.</a:t>
            </a:r>
          </a:p>
          <a:p>
            <a:pPr>
              <a:buFont typeface="Wingdings" panose="05000000000000000000" pitchFamily="2" charset="2"/>
              <a:buChar char="§"/>
            </a:pPr>
            <a:endParaRPr lang="en-US" dirty="0" smtClean="0">
              <a:solidFill>
                <a:schemeClr val="accent3"/>
              </a:solidFill>
            </a:endParaRPr>
          </a:p>
          <a:p>
            <a:pPr>
              <a:buFont typeface="Wingdings" panose="05000000000000000000" pitchFamily="2" charset="2"/>
              <a:buChar char="§"/>
            </a:pPr>
            <a:r>
              <a:rPr lang="en-US" dirty="0" smtClean="0">
                <a:solidFill>
                  <a:schemeClr val="accent3"/>
                </a:solidFill>
              </a:rPr>
              <a:t>Frequent military conflict in peripheral nations. </a:t>
            </a:r>
            <a:endParaRPr lang="en-US" dirty="0">
              <a:solidFill>
                <a:schemeClr val="accent3"/>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7999" y="609601"/>
            <a:ext cx="1752601" cy="1166276"/>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838200"/>
            <a:ext cx="2362200" cy="1295400"/>
          </a:xfrm>
        </p:spPr>
        <p:txBody>
          <a:bodyPr/>
          <a:lstStyle/>
          <a:p>
            <a:r>
              <a:rPr lang="en-US" sz="2400" b="0" dirty="0" smtClean="0">
                <a:solidFill>
                  <a:schemeClr val="accent3"/>
                </a:solidFill>
                <a:latin typeface="+mn-lt"/>
              </a:rPr>
              <a:t>Winston Churchill’s “Iron Curtain Speech.” </a:t>
            </a:r>
            <a:endParaRPr lang="en-US" sz="2400" b="0" dirty="0">
              <a:solidFill>
                <a:schemeClr val="accent3"/>
              </a:solidFill>
              <a:latin typeface="+mn-lt"/>
            </a:endParaRPr>
          </a:p>
        </p:txBody>
      </p:sp>
      <p:pic>
        <p:nvPicPr>
          <p:cNvPr id="7" name="Content Placeholder 6" descr="Churchill Iron Curtain Pic.jpg"/>
          <p:cNvPicPr>
            <a:picLocks noGrp="1" noChangeAspect="1"/>
          </p:cNvPicPr>
          <p:nvPr>
            <p:ph idx="1"/>
          </p:nvPr>
        </p:nvPicPr>
        <p:blipFill>
          <a:blip r:embed="rId2" cstate="print"/>
          <a:stretch>
            <a:fillRect/>
          </a:stretch>
        </p:blipFill>
        <p:spPr>
          <a:xfrm>
            <a:off x="3962400" y="990600"/>
            <a:ext cx="4267200" cy="5313246"/>
          </a:xfrm>
        </p:spPr>
      </p:pic>
      <p:sp>
        <p:nvSpPr>
          <p:cNvPr id="6" name="Text Placeholder 5"/>
          <p:cNvSpPr>
            <a:spLocks noGrp="1"/>
          </p:cNvSpPr>
          <p:nvPr>
            <p:ph type="body" sz="half" idx="2"/>
          </p:nvPr>
        </p:nvSpPr>
        <p:spPr>
          <a:xfrm>
            <a:off x="609600" y="2438400"/>
            <a:ext cx="2819400" cy="3687763"/>
          </a:xfrm>
        </p:spPr>
        <p:txBody>
          <a:bodyPr>
            <a:noAutofit/>
          </a:bodyPr>
          <a:lstStyle/>
          <a:p>
            <a:r>
              <a:rPr lang="en-US" sz="1800" dirty="0" smtClean="0">
                <a:solidFill>
                  <a:schemeClr val="accent3"/>
                </a:solidFill>
              </a:rPr>
              <a:t>Churchill claimed that the people of Eastern Europe were being held hostage by the Soviet Union – that an “Iron Curtain” had descended across the continent. Churchill’s major efforts were to compel the United States to assert leadership in Europe – and to recognize the Soviet threat, and respond to it forcefully. </a:t>
            </a:r>
            <a:endParaRPr lang="en-US" sz="1800" dirty="0">
              <a:solidFill>
                <a:schemeClr val="accent3"/>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324600" y="5105400"/>
            <a:ext cx="2743200" cy="1288262"/>
          </a:xfrm>
        </p:spPr>
        <p:txBody>
          <a:bodyPr>
            <a:normAutofit/>
          </a:bodyPr>
          <a:lstStyle/>
          <a:p>
            <a:pPr algn="l"/>
            <a:r>
              <a:rPr lang="en-US" sz="2400" b="0" dirty="0" smtClean="0">
                <a:solidFill>
                  <a:schemeClr val="accent3"/>
                </a:solidFill>
              </a:rPr>
              <a:t>Winston Churchill, Fulton, MO, 1946</a:t>
            </a:r>
            <a:endParaRPr lang="en-US" sz="2400" b="0" dirty="0">
              <a:solidFill>
                <a:schemeClr val="accent3"/>
              </a:solidFill>
            </a:endParaRPr>
          </a:p>
        </p:txBody>
      </p:sp>
      <p:pic>
        <p:nvPicPr>
          <p:cNvPr id="8" name="Picture Placeholder 7"/>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5327" b="15327"/>
          <a:stretch>
            <a:fillRect/>
          </a:stretch>
        </p:blipFill>
        <p:spPr/>
      </p:pic>
      <p:sp>
        <p:nvSpPr>
          <p:cNvPr id="6" name="Text Placeholder 5"/>
          <p:cNvSpPr>
            <a:spLocks noGrp="1"/>
          </p:cNvSpPr>
          <p:nvPr>
            <p:ph type="body" sz="half" idx="2"/>
          </p:nvPr>
        </p:nvSpPr>
        <p:spPr>
          <a:xfrm>
            <a:off x="152400" y="4953000"/>
            <a:ext cx="5943600" cy="1463040"/>
          </a:xfrm>
        </p:spPr>
        <p:txBody>
          <a:bodyPr>
            <a:noAutofit/>
          </a:bodyPr>
          <a:lstStyle/>
          <a:p>
            <a:r>
              <a:rPr lang="en-US" sz="2000" dirty="0" smtClean="0">
                <a:solidFill>
                  <a:schemeClr val="accent3"/>
                </a:solidFill>
              </a:rPr>
              <a:t>“ An Iron Curtain has descended </a:t>
            </a:r>
            <a:r>
              <a:rPr lang="en-US" sz="2000" dirty="0">
                <a:solidFill>
                  <a:schemeClr val="accent3"/>
                </a:solidFill>
              </a:rPr>
              <a:t>across the continent.  Behind that line lie all of the capitals of the ancient states of Central and </a:t>
            </a:r>
            <a:r>
              <a:rPr lang="en-US" sz="2000" dirty="0" smtClean="0">
                <a:solidFill>
                  <a:schemeClr val="accent3"/>
                </a:solidFill>
              </a:rPr>
              <a:t>Eastern Europe....</a:t>
            </a:r>
            <a:r>
              <a:rPr lang="en-US" sz="2000" dirty="0">
                <a:solidFill>
                  <a:schemeClr val="accent3"/>
                </a:solidFill>
              </a:rPr>
              <a:t>all these famous cities and populations around them lie in what I must call the </a:t>
            </a:r>
            <a:r>
              <a:rPr lang="en-US" sz="2000" dirty="0" smtClean="0">
                <a:solidFill>
                  <a:schemeClr val="accent3"/>
                </a:solidFill>
              </a:rPr>
              <a:t>Soviet  </a:t>
            </a:r>
            <a:r>
              <a:rPr lang="en-US" sz="2000" dirty="0">
                <a:solidFill>
                  <a:schemeClr val="accent3"/>
                </a:solidFill>
              </a:rPr>
              <a:t>sphere.” </a:t>
            </a:r>
          </a:p>
        </p:txBody>
      </p:sp>
    </p:spTree>
    <p:extLst>
      <p:ext uri="{BB962C8B-B14F-4D97-AF65-F5344CB8AC3E}">
        <p14:creationId xmlns:p14="http://schemas.microsoft.com/office/powerpoint/2010/main" val="2292588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477000" y="5082058"/>
            <a:ext cx="2514600" cy="1219200"/>
          </a:xfrm>
        </p:spPr>
        <p:txBody>
          <a:bodyPr/>
          <a:lstStyle/>
          <a:p>
            <a:pPr algn="l"/>
            <a:r>
              <a:rPr lang="en-US" sz="2000" dirty="0" smtClean="0">
                <a:solidFill>
                  <a:schemeClr val="accent3"/>
                </a:solidFill>
              </a:rPr>
              <a:t>The Churchill Speech: The Sinews </a:t>
            </a:r>
            <a:r>
              <a:rPr lang="en-US" sz="2000" dirty="0">
                <a:solidFill>
                  <a:schemeClr val="accent3"/>
                </a:solidFill>
              </a:rPr>
              <a:t>of Peace</a:t>
            </a:r>
            <a:r>
              <a:rPr lang="en-US" sz="2000" dirty="0" smtClean="0">
                <a:solidFill>
                  <a:schemeClr val="accent3"/>
                </a:solidFill>
              </a:rPr>
              <a:t>:</a:t>
            </a:r>
            <a:br>
              <a:rPr lang="en-US" sz="2000" dirty="0" smtClean="0">
                <a:solidFill>
                  <a:schemeClr val="accent3"/>
                </a:solidFill>
              </a:rPr>
            </a:br>
            <a:r>
              <a:rPr lang="en-US" sz="1600" dirty="0">
                <a:solidFill>
                  <a:schemeClr val="accent3"/>
                </a:solidFill>
              </a:rPr>
              <a:t/>
            </a:r>
            <a:br>
              <a:rPr lang="en-US" sz="1600" dirty="0">
                <a:solidFill>
                  <a:schemeClr val="accent3"/>
                </a:solidFill>
              </a:rPr>
            </a:br>
            <a:r>
              <a:rPr lang="en-US" sz="1600" dirty="0">
                <a:hlinkClick r:id="rId2"/>
              </a:rPr>
              <a:t>http://</a:t>
            </a:r>
            <a:r>
              <a:rPr lang="en-US" sz="1600" dirty="0" smtClean="0">
                <a:hlinkClick r:id="rId2"/>
              </a:rPr>
              <a:t>www.youtube.com/watch?v=jvax5VUvjWQ</a:t>
            </a:r>
            <a:r>
              <a:rPr lang="en-US" sz="1600" dirty="0" smtClean="0"/>
              <a:t> </a:t>
            </a:r>
            <a:endParaRPr lang="en-US" sz="1600" dirty="0"/>
          </a:p>
        </p:txBody>
      </p:sp>
      <p:pic>
        <p:nvPicPr>
          <p:cNvPr id="8" name="Picture Placeholder 7"/>
          <p:cNvPicPr>
            <a:picLocks noGrp="1" noChangeAspect="1"/>
          </p:cNvPicPr>
          <p:nvPr>
            <p:ph type="pic" idx="1"/>
          </p:nvPr>
        </p:nvPicPr>
        <p:blipFill>
          <a:blip r:embed="rId3">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t="24184" b="24184"/>
          <a:stretch>
            <a:fillRect/>
          </a:stretch>
        </p:blipFill>
        <p:spPr/>
      </p:pic>
      <p:sp>
        <p:nvSpPr>
          <p:cNvPr id="7" name="Text Placeholder 6"/>
          <p:cNvSpPr>
            <a:spLocks noGrp="1"/>
          </p:cNvSpPr>
          <p:nvPr>
            <p:ph type="body" sz="half" idx="2"/>
          </p:nvPr>
        </p:nvSpPr>
        <p:spPr>
          <a:xfrm>
            <a:off x="228600" y="4960138"/>
            <a:ext cx="5943600" cy="1463040"/>
          </a:xfrm>
        </p:spPr>
        <p:txBody>
          <a:bodyPr>
            <a:normAutofit fontScale="92500" lnSpcReduction="20000"/>
          </a:bodyPr>
          <a:lstStyle/>
          <a:p>
            <a:r>
              <a:rPr lang="en-US" sz="2000" u="sng" dirty="0" smtClean="0">
                <a:solidFill>
                  <a:schemeClr val="accent3"/>
                </a:solidFill>
              </a:rPr>
              <a:t>The Iron Curtain Speech</a:t>
            </a:r>
          </a:p>
          <a:p>
            <a:r>
              <a:rPr lang="en-US" dirty="0" smtClean="0">
                <a:solidFill>
                  <a:schemeClr val="accent3"/>
                </a:solidFill>
              </a:rPr>
              <a:t>Churchill’s speak is much remembered today for the metaphor he articulated in describing the Soviet Influence on Eastern Europe.  Although the Berlin Wall would become an even more palpable symbol of the Soviet Union’s oppression in the early 1960s, Churchill had created a sense of urgency regarding the Soviet threat through his pronouncement at Fulton, MO in 1946.</a:t>
            </a:r>
            <a:endParaRPr lang="en-US" dirty="0">
              <a:solidFill>
                <a:schemeClr val="accent3"/>
              </a:solidFill>
            </a:endParaRPr>
          </a:p>
        </p:txBody>
      </p:sp>
    </p:spTree>
    <p:extLst>
      <p:ext uri="{BB962C8B-B14F-4D97-AF65-F5344CB8AC3E}">
        <p14:creationId xmlns:p14="http://schemas.microsoft.com/office/powerpoint/2010/main" val="36968118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66800" y="533400"/>
            <a:ext cx="7123080" cy="924475"/>
          </a:xfrm>
        </p:spPr>
        <p:txBody>
          <a:bodyPr>
            <a:normAutofit/>
          </a:bodyPr>
          <a:lstStyle/>
          <a:p>
            <a:pPr algn="ctr"/>
            <a:r>
              <a:rPr lang="en-US" dirty="0" smtClean="0">
                <a:solidFill>
                  <a:schemeClr val="accent3"/>
                </a:solidFill>
                <a:latin typeface="Tw Cen MT Condensed" panose="020B0606020104020203" pitchFamily="34" charset="0"/>
              </a:rPr>
              <a:t>The Iron Curtain</a:t>
            </a:r>
            <a:endParaRPr lang="en-US" dirty="0">
              <a:solidFill>
                <a:schemeClr val="accent3"/>
              </a:solidFill>
              <a:latin typeface="Tw Cen MT Condensed" panose="020B0606020104020203" pitchFamily="34" charset="0"/>
            </a:endParaRPr>
          </a:p>
        </p:txBody>
      </p:sp>
      <p:sp>
        <p:nvSpPr>
          <p:cNvPr id="6" name="Content Placeholder 5"/>
          <p:cNvSpPr>
            <a:spLocks noGrp="1"/>
          </p:cNvSpPr>
          <p:nvPr>
            <p:ph sz="half" idx="1"/>
          </p:nvPr>
        </p:nvSpPr>
        <p:spPr>
          <a:xfrm>
            <a:off x="685800" y="1447800"/>
            <a:ext cx="3648456" cy="5562600"/>
          </a:xfrm>
        </p:spPr>
        <p:txBody>
          <a:bodyPr>
            <a:normAutofit/>
          </a:bodyPr>
          <a:lstStyle/>
          <a:p>
            <a:pPr marL="0" indent="0">
              <a:buNone/>
            </a:pPr>
            <a:r>
              <a:rPr lang="en-US" dirty="0" smtClean="0">
                <a:solidFill>
                  <a:schemeClr val="accent3"/>
                </a:solidFill>
              </a:rPr>
              <a:t>The term “iron curtain” was a way to refer to the barrier in culture and understanding which was emerging between Western European governments and Eastern European governments under the Soviet Union’s influence.  Churchill’s expression was frequently used to express the significant differences between the democratic, capitalistic nations of the West which valued individual rights and liberty and the totalitarian regimes, communist in nature, which sacrificed individual rights and free expression for the benefit of the state in Eastern European countries. </a:t>
            </a:r>
            <a:endParaRPr lang="en-US" dirty="0">
              <a:solidFill>
                <a:schemeClr val="accent3"/>
              </a:solidFill>
            </a:endParaRPr>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419600" y="1447800"/>
            <a:ext cx="4454145" cy="4876800"/>
          </a:xfrm>
        </p:spPr>
      </p:pic>
    </p:spTree>
    <p:extLst>
      <p:ext uri="{BB962C8B-B14F-4D97-AF65-F5344CB8AC3E}">
        <p14:creationId xmlns:p14="http://schemas.microsoft.com/office/powerpoint/2010/main" val="34513540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accent3"/>
                </a:solidFill>
              </a:rPr>
              <a:t>Harry Truman’s and the United States’ Policy of Containment</a:t>
            </a:r>
            <a:endParaRPr lang="en-US" dirty="0">
              <a:solidFill>
                <a:schemeClr val="accent3"/>
              </a:solidFill>
            </a:endParaRPr>
          </a:p>
        </p:txBody>
      </p:sp>
      <p:sp>
        <p:nvSpPr>
          <p:cNvPr id="6" name="Content Placeholder 5"/>
          <p:cNvSpPr>
            <a:spLocks noGrp="1"/>
          </p:cNvSpPr>
          <p:nvPr>
            <p:ph idx="1"/>
          </p:nvPr>
        </p:nvSpPr>
        <p:spPr>
          <a:xfrm>
            <a:off x="609600" y="2057400"/>
            <a:ext cx="8077200" cy="4724400"/>
          </a:xfrm>
        </p:spPr>
        <p:txBody>
          <a:bodyPr/>
          <a:lstStyle/>
          <a:p>
            <a:pPr>
              <a:buFont typeface="Wingdings" panose="05000000000000000000" pitchFamily="2" charset="2"/>
              <a:buChar char="§"/>
            </a:pPr>
            <a:r>
              <a:rPr lang="en-US" sz="2800" dirty="0" smtClean="0">
                <a:solidFill>
                  <a:schemeClr val="accent3"/>
                </a:solidFill>
              </a:rPr>
              <a:t>The United States would not attempt to roll back communism in Eastern Europe, but we would forbid the Soviet Union from expanding its influence.</a:t>
            </a:r>
          </a:p>
          <a:p>
            <a:pPr>
              <a:buFont typeface="Wingdings" panose="05000000000000000000" pitchFamily="2" charset="2"/>
              <a:buChar char="§"/>
            </a:pPr>
            <a:r>
              <a:rPr lang="en-US" sz="2800" dirty="0" smtClean="0">
                <a:solidFill>
                  <a:schemeClr val="accent3"/>
                </a:solidFill>
              </a:rPr>
              <a:t>The policy was largely a product of George F. Kennan’s “Long Telegram” of 1946.  He declared that the Soviet Union would only respond to blunt force – but that they would assuredly respond, because they did not have the wherewithal to fight. </a:t>
            </a:r>
          </a:p>
          <a:p>
            <a:pPr>
              <a:buFont typeface="Wingdings" panose="05000000000000000000" pitchFamily="2" charset="2"/>
              <a:buChar char="§"/>
            </a:pPr>
            <a:r>
              <a:rPr lang="en-US" sz="2800" dirty="0" smtClean="0">
                <a:solidFill>
                  <a:schemeClr val="accent3"/>
                </a:solidFill>
              </a:rPr>
              <a:t>Our goal was to stop the spread of communism, not to overturn communist regimes where </a:t>
            </a:r>
            <a:r>
              <a:rPr lang="en-US" dirty="0" smtClean="0">
                <a:solidFill>
                  <a:schemeClr val="accent3"/>
                </a:solidFill>
              </a:rPr>
              <a:t>they stood. </a:t>
            </a:r>
            <a:endParaRPr lang="en-US" dirty="0">
              <a:solidFill>
                <a:schemeClr val="accent3"/>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8534400" cy="1600200"/>
          </a:xfrm>
        </p:spPr>
        <p:txBody>
          <a:bodyPr>
            <a:noAutofit/>
          </a:bodyPr>
          <a:lstStyle/>
          <a:p>
            <a:pPr algn="l"/>
            <a:r>
              <a:rPr lang="en-US" sz="1400" dirty="0" smtClean="0">
                <a:solidFill>
                  <a:schemeClr val="bg2">
                    <a:lumMod val="10000"/>
                  </a:schemeClr>
                </a:solidFill>
                <a:latin typeface="Tw Cen MT Condensed" panose="020B0606020104020203" pitchFamily="34" charset="0"/>
              </a:rPr>
              <a:t/>
            </a:r>
            <a:br>
              <a:rPr lang="en-US" sz="1400" dirty="0" smtClean="0">
                <a:solidFill>
                  <a:schemeClr val="bg2">
                    <a:lumMod val="10000"/>
                  </a:schemeClr>
                </a:solidFill>
                <a:latin typeface="Tw Cen MT Condensed" panose="020B0606020104020203" pitchFamily="34" charset="0"/>
              </a:rPr>
            </a:br>
            <a:r>
              <a:rPr lang="en-US" sz="1400" dirty="0">
                <a:solidFill>
                  <a:schemeClr val="bg2">
                    <a:lumMod val="10000"/>
                  </a:schemeClr>
                </a:solidFill>
                <a:latin typeface="Tw Cen MT Condensed" panose="020B0606020104020203" pitchFamily="34" charset="0"/>
              </a:rPr>
              <a:t/>
            </a:r>
            <a:br>
              <a:rPr lang="en-US" sz="1400" dirty="0">
                <a:solidFill>
                  <a:schemeClr val="bg2">
                    <a:lumMod val="10000"/>
                  </a:schemeClr>
                </a:solidFill>
                <a:latin typeface="Tw Cen MT Condensed" panose="020B0606020104020203" pitchFamily="34" charset="0"/>
              </a:rPr>
            </a:br>
            <a:r>
              <a:rPr lang="en-US" sz="1400" dirty="0" smtClean="0">
                <a:solidFill>
                  <a:schemeClr val="bg2">
                    <a:lumMod val="10000"/>
                  </a:schemeClr>
                </a:solidFill>
                <a:latin typeface="Tw Cen MT Condensed" panose="020B0606020104020203" pitchFamily="34" charset="0"/>
              </a:rPr>
              <a:t/>
            </a:r>
            <a:br>
              <a:rPr lang="en-US" sz="1400" dirty="0" smtClean="0">
                <a:solidFill>
                  <a:schemeClr val="bg2">
                    <a:lumMod val="10000"/>
                  </a:schemeClr>
                </a:solidFill>
                <a:latin typeface="Tw Cen MT Condensed" panose="020B0606020104020203" pitchFamily="34" charset="0"/>
              </a:rPr>
            </a:br>
            <a:r>
              <a:rPr lang="en-US" sz="2400" u="sng" dirty="0" smtClean="0">
                <a:solidFill>
                  <a:schemeClr val="accent3"/>
                </a:solidFill>
              </a:rPr>
              <a:t>The Policy of Containment </a:t>
            </a:r>
            <a:r>
              <a:rPr lang="en-US" sz="2400" dirty="0" smtClean="0">
                <a:solidFill>
                  <a:schemeClr val="accent3"/>
                </a:solidFill>
              </a:rPr>
              <a:t>- the policy of containment, not without merit, presumes that the USSR had plans to spread its communist system globally.  This presumption, however, also assumed that nations which adopted the system would be somehow bound to the USSR for both materials and philosophies.  That proved not to be true.</a:t>
            </a:r>
            <a:endParaRPr lang="en-US" sz="2400" i="1" dirty="0">
              <a:solidFill>
                <a:schemeClr val="accent3"/>
              </a:solidFill>
            </a:endParaRPr>
          </a:p>
        </p:txBody>
      </p:sp>
      <p:pic>
        <p:nvPicPr>
          <p:cNvPr id="9" name="Content Placeholder 8"/>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5800" y="2514600"/>
            <a:ext cx="3806777" cy="4038600"/>
          </a:xfrm>
        </p:spPr>
      </p:pic>
      <p:pic>
        <p:nvPicPr>
          <p:cNvPr id="10" name="Content Placeholder 9"/>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410200" y="2514600"/>
            <a:ext cx="2681816" cy="4022725"/>
          </a:xfrm>
        </p:spPr>
      </p:pic>
    </p:spTree>
    <p:extLst>
      <p:ext uri="{BB962C8B-B14F-4D97-AF65-F5344CB8AC3E}">
        <p14:creationId xmlns:p14="http://schemas.microsoft.com/office/powerpoint/2010/main" val="35033789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3"/>
                </a:solidFill>
              </a:rPr>
              <a:t>The G.I. Bill of Rights</a:t>
            </a:r>
            <a:endParaRPr lang="en-US" dirty="0">
              <a:solidFill>
                <a:schemeClr val="accent3"/>
              </a:solidFill>
            </a:endParaRPr>
          </a:p>
        </p:txBody>
      </p:sp>
      <p:sp>
        <p:nvSpPr>
          <p:cNvPr id="3" name="Content Placeholder 2"/>
          <p:cNvSpPr>
            <a:spLocks noGrp="1"/>
          </p:cNvSpPr>
          <p:nvPr>
            <p:ph idx="1"/>
          </p:nvPr>
        </p:nvSpPr>
        <p:spPr>
          <a:xfrm>
            <a:off x="768096" y="2286000"/>
            <a:ext cx="7766304" cy="4191000"/>
          </a:xfrm>
        </p:spPr>
        <p:txBody>
          <a:bodyPr/>
          <a:lstStyle/>
          <a:p>
            <a:pPr>
              <a:buFont typeface="Arial" panose="020B0604020202020204" pitchFamily="34" charset="0"/>
              <a:buChar char="•"/>
            </a:pPr>
            <a:r>
              <a:rPr lang="en-US" sz="2800" dirty="0" smtClean="0">
                <a:solidFill>
                  <a:schemeClr val="accent3"/>
                </a:solidFill>
              </a:rPr>
              <a:t>When United States soldiers returned from World </a:t>
            </a:r>
            <a:r>
              <a:rPr lang="en-US" sz="2800" dirty="0" smtClean="0">
                <a:solidFill>
                  <a:schemeClr val="accent3"/>
                </a:solidFill>
              </a:rPr>
              <a:t>        </a:t>
            </a:r>
            <a:r>
              <a:rPr lang="en-US" sz="2800" dirty="0" smtClean="0">
                <a:solidFill>
                  <a:schemeClr val="accent3"/>
                </a:solidFill>
              </a:rPr>
              <a:t>War II, the government sought to help them prosper in the nation they had fought to defend.</a:t>
            </a:r>
          </a:p>
          <a:p>
            <a:pPr>
              <a:buFont typeface="Arial" panose="020B0604020202020204" pitchFamily="34" charset="0"/>
              <a:buChar char="•"/>
            </a:pPr>
            <a:r>
              <a:rPr lang="en-US" sz="2800" dirty="0" smtClean="0">
                <a:solidFill>
                  <a:schemeClr val="accent3"/>
                </a:solidFill>
              </a:rPr>
              <a:t>The </a:t>
            </a:r>
            <a:r>
              <a:rPr lang="en-US" sz="2800" dirty="0" smtClean="0">
                <a:solidFill>
                  <a:schemeClr val="accent3"/>
                </a:solidFill>
              </a:rPr>
              <a:t>G.I. Bill of Rights gave soldiers money in order to establish businesses, purchase homes, or attend college.</a:t>
            </a:r>
          </a:p>
          <a:p>
            <a:pPr>
              <a:buFont typeface="Arial" panose="020B0604020202020204" pitchFamily="34" charset="0"/>
              <a:buChar char="•"/>
            </a:pPr>
            <a:r>
              <a:rPr lang="en-US" sz="2800" dirty="0" smtClean="0">
                <a:solidFill>
                  <a:schemeClr val="accent3"/>
                </a:solidFill>
              </a:rPr>
              <a:t>Many veterans took advantage of the G.I. Bill of Rights in order to create a new life for themselves and their families.</a:t>
            </a:r>
          </a:p>
          <a:p>
            <a:endParaRPr lang="en-US" dirty="0" smtClean="0"/>
          </a:p>
          <a:p>
            <a:pPr marL="0" indent="0">
              <a:buNone/>
            </a:pPr>
            <a:endParaRPr lang="en-US" dirty="0" smtClean="0"/>
          </a:p>
          <a:p>
            <a:endParaRPr lang="en-US" dirty="0"/>
          </a:p>
        </p:txBody>
      </p:sp>
    </p:spTree>
    <p:extLst>
      <p:ext uri="{BB962C8B-B14F-4D97-AF65-F5344CB8AC3E}">
        <p14:creationId xmlns:p14="http://schemas.microsoft.com/office/powerpoint/2010/main" val="27720765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8096" y="762000"/>
            <a:ext cx="8071104" cy="990600"/>
          </a:xfrm>
        </p:spPr>
        <p:txBody>
          <a:bodyPr/>
          <a:lstStyle/>
          <a:p>
            <a:r>
              <a:rPr lang="en-US" b="0" dirty="0" smtClean="0">
                <a:solidFill>
                  <a:schemeClr val="accent3"/>
                </a:solidFill>
              </a:rPr>
              <a:t>The Truman </a:t>
            </a:r>
            <a:r>
              <a:rPr lang="en-US" b="0" dirty="0" smtClean="0">
                <a:solidFill>
                  <a:schemeClr val="accent3"/>
                </a:solidFill>
              </a:rPr>
              <a:t>Doctrine: End Communism in Turkey and Greece with and supplie</a:t>
            </a:r>
            <a:r>
              <a:rPr lang="en-US" dirty="0" smtClean="0">
                <a:solidFill>
                  <a:schemeClr val="accent3"/>
                </a:solidFill>
              </a:rPr>
              <a:t>s for our allies. </a:t>
            </a:r>
            <a:r>
              <a:rPr lang="en-US" b="0" dirty="0" smtClean="0">
                <a:solidFill>
                  <a:schemeClr val="accent3"/>
                </a:solidFill>
              </a:rPr>
              <a:t> </a:t>
            </a:r>
            <a:endParaRPr lang="en-US" b="0" dirty="0">
              <a:solidFill>
                <a:schemeClr val="accent3"/>
              </a:solidFill>
            </a:endParaRPr>
          </a:p>
        </p:txBody>
      </p:sp>
      <p:pic>
        <p:nvPicPr>
          <p:cNvPr id="7" name="Content Placeholder 6" descr="Truman Doctrine.jpg"/>
          <p:cNvPicPr>
            <a:picLocks noGrp="1" noChangeAspect="1"/>
          </p:cNvPicPr>
          <p:nvPr>
            <p:ph idx="1"/>
          </p:nvPr>
        </p:nvPicPr>
        <p:blipFill>
          <a:blip r:embed="rId2" cstate="print"/>
          <a:stretch>
            <a:fillRect/>
          </a:stretch>
        </p:blipFill>
        <p:spPr>
          <a:xfrm>
            <a:off x="3352799" y="1905000"/>
            <a:ext cx="5475953" cy="4343400"/>
          </a:xfrm>
        </p:spPr>
      </p:pic>
      <p:sp>
        <p:nvSpPr>
          <p:cNvPr id="6" name="Text Placeholder 5"/>
          <p:cNvSpPr>
            <a:spLocks noGrp="1"/>
          </p:cNvSpPr>
          <p:nvPr>
            <p:ph type="body" sz="half" idx="2"/>
          </p:nvPr>
        </p:nvSpPr>
        <p:spPr>
          <a:xfrm>
            <a:off x="609600" y="1905000"/>
            <a:ext cx="2819400" cy="4572000"/>
          </a:xfrm>
        </p:spPr>
        <p:txBody>
          <a:bodyPr>
            <a:normAutofit/>
          </a:bodyPr>
          <a:lstStyle/>
          <a:p>
            <a:r>
              <a:rPr lang="en-US" sz="1800" dirty="0" smtClean="0">
                <a:solidFill>
                  <a:schemeClr val="accent3"/>
                </a:solidFill>
              </a:rPr>
              <a:t>Harry Truman vowed to stop the spread of communism and promised to give money to any nation that committed itself to a future of democracy and capitalism.  His first offerings were to two strong American allies in the world today which were threatened by Soviet aggression – Turkey and Greece.</a:t>
            </a:r>
            <a:endParaRPr lang="en-US" sz="1800" dirty="0">
              <a:solidFill>
                <a:schemeClr val="accent3"/>
              </a:solidFill>
            </a:endParaRPr>
          </a:p>
        </p:txBody>
      </p:sp>
      <p:sp>
        <p:nvSpPr>
          <p:cNvPr id="2" name="Rounded Rectangle 1"/>
          <p:cNvSpPr/>
          <p:nvPr/>
        </p:nvSpPr>
        <p:spPr>
          <a:xfrm>
            <a:off x="3048000" y="5334000"/>
            <a:ext cx="6019800" cy="12192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Give ‘</a:t>
            </a:r>
            <a:r>
              <a:rPr lang="en-US" dirty="0" err="1" smtClean="0"/>
              <a:t>Em</a:t>
            </a:r>
            <a:r>
              <a:rPr lang="en-US" dirty="0" smtClean="0"/>
              <a:t> Hell Harry S. Truman.  Truman decided immediately that communism would not be spreading on his watch. His actions in Berlin, Turkey and Greece, and continental Europe all stopped the spread of communism. </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599" y="838200"/>
            <a:ext cx="3505201" cy="1066800"/>
          </a:xfrm>
        </p:spPr>
        <p:txBody>
          <a:bodyPr/>
          <a:lstStyle/>
          <a:p>
            <a:r>
              <a:rPr lang="en-US" sz="3200" b="0" dirty="0" smtClean="0">
                <a:solidFill>
                  <a:schemeClr val="accent3"/>
                </a:solidFill>
                <a:latin typeface="+mn-lt"/>
              </a:rPr>
              <a:t>The Truman Doctrine, 1947</a:t>
            </a:r>
            <a:endParaRPr lang="en-US" sz="3200" b="0" dirty="0">
              <a:solidFill>
                <a:schemeClr val="accent3"/>
              </a:solidFill>
              <a:latin typeface="+mn-lt"/>
            </a:endParaRPr>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09997" y="838199"/>
            <a:ext cx="4714983" cy="2822575"/>
          </a:xfrm>
        </p:spPr>
      </p:pic>
      <p:sp>
        <p:nvSpPr>
          <p:cNvPr id="7" name="Text Placeholder 6"/>
          <p:cNvSpPr>
            <a:spLocks noGrp="1"/>
          </p:cNvSpPr>
          <p:nvPr>
            <p:ph type="body" sz="half" idx="2"/>
          </p:nvPr>
        </p:nvSpPr>
        <p:spPr>
          <a:xfrm>
            <a:off x="533400" y="2057399"/>
            <a:ext cx="3200400" cy="4480261"/>
          </a:xfrm>
        </p:spPr>
        <p:txBody>
          <a:bodyPr>
            <a:noAutofit/>
          </a:bodyPr>
          <a:lstStyle/>
          <a:p>
            <a:r>
              <a:rPr lang="en-US" sz="1400" dirty="0" smtClean="0">
                <a:solidFill>
                  <a:schemeClr val="accent3"/>
                </a:solidFill>
              </a:rPr>
              <a:t>As early as 1947, President Harry S Truman announced that his government would be committed to providing economic and military aid to any nations which were threatened by the spread of communism.  This policy became known as the Truman Doctrine.  In particular, Truman asked Congress to provided aid for the nations of Greece and Turkey, both of which faced insurgent threats which were led by the USSR and its communist allies.  The Truman Doctrine delivered over $400 Million in economic and military aid to these two nations, hoping to preserve capitalism and democracy in the region.  The plan worked!</a:t>
            </a:r>
            <a:endParaRPr lang="en-US" sz="1400" dirty="0">
              <a:solidFill>
                <a:schemeClr val="accent3"/>
              </a:solidFill>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01589">
            <a:off x="3785332" y="2734882"/>
            <a:ext cx="2705100" cy="3657600"/>
          </a:xfrm>
          <a:prstGeom prst="rect">
            <a:avLst/>
          </a:prstGeom>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15180" y="2895600"/>
            <a:ext cx="2209800" cy="3725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238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0" dirty="0" smtClean="0">
                <a:solidFill>
                  <a:schemeClr val="accent3"/>
                </a:solidFill>
              </a:rPr>
              <a:t>The Marshall Plan</a:t>
            </a:r>
            <a:endParaRPr lang="en-US" b="0" dirty="0">
              <a:solidFill>
                <a:schemeClr val="accent3"/>
              </a:solidFill>
            </a:endParaRPr>
          </a:p>
        </p:txBody>
      </p:sp>
      <p:pic>
        <p:nvPicPr>
          <p:cNvPr id="7" name="Content Placeholder 6" descr="Marshall Plan political cartoon.jpg"/>
          <p:cNvPicPr>
            <a:picLocks noGrp="1" noChangeAspect="1"/>
          </p:cNvPicPr>
          <p:nvPr>
            <p:ph idx="1"/>
          </p:nvPr>
        </p:nvPicPr>
        <p:blipFill>
          <a:blip r:embed="rId2" cstate="print"/>
          <a:stretch>
            <a:fillRect/>
          </a:stretch>
        </p:blipFill>
        <p:spPr>
          <a:xfrm rot="381320">
            <a:off x="4848103" y="1246455"/>
            <a:ext cx="3533818" cy="5184775"/>
          </a:xfrm>
        </p:spPr>
      </p:pic>
      <p:sp>
        <p:nvSpPr>
          <p:cNvPr id="8" name="Text Placeholder 7"/>
          <p:cNvSpPr>
            <a:spLocks noGrp="1"/>
          </p:cNvSpPr>
          <p:nvPr>
            <p:ph type="body" sz="half" idx="2"/>
          </p:nvPr>
        </p:nvSpPr>
        <p:spPr>
          <a:xfrm>
            <a:off x="768096" y="1752600"/>
            <a:ext cx="3651504" cy="4800600"/>
          </a:xfrm>
        </p:spPr>
        <p:txBody>
          <a:bodyPr/>
          <a:lstStyle/>
          <a:p>
            <a:r>
              <a:rPr lang="en-US" dirty="0" smtClean="0">
                <a:solidFill>
                  <a:schemeClr val="accent3"/>
                </a:solidFill>
              </a:rPr>
              <a:t>The Marshall Plan was devised by General George Marshall to help our allies in Europe to rebuild following World War II.  The United States handed out over $13 Billion to nations in Western and Southern Europe who pledged to maintain democratic governments and capitalist economic systems. </a:t>
            </a:r>
            <a:r>
              <a:rPr lang="en-US" dirty="0" smtClean="0">
                <a:solidFill>
                  <a:schemeClr val="accent3"/>
                </a:solidFill>
              </a:rPr>
              <a:t>In fact, Americans even offered to help the Soviet Union rebuild – if they would try out our governmental and economic system.  </a:t>
            </a:r>
          </a:p>
          <a:p>
            <a:r>
              <a:rPr lang="en-US" dirty="0" smtClean="0">
                <a:solidFill>
                  <a:schemeClr val="accent3"/>
                </a:solidFill>
              </a:rPr>
              <a:t>The Soviet Union (USSR) declined, and they forced their Eastern European allies to do the same.  </a:t>
            </a:r>
          </a:p>
          <a:p>
            <a:r>
              <a:rPr lang="en-US" dirty="0" smtClean="0">
                <a:solidFill>
                  <a:schemeClr val="accent3"/>
                </a:solidFill>
              </a:rPr>
              <a:t>Western Europe rebuilt and revitalized itself, while Eastern Europe was in an economic malaise for decades. </a:t>
            </a:r>
            <a:endParaRPr lang="en-US" dirty="0">
              <a:solidFill>
                <a:schemeClr val="accent3"/>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768220"/>
            <a:ext cx="2971800" cy="1136780"/>
          </a:xfrm>
        </p:spPr>
        <p:txBody>
          <a:bodyPr/>
          <a:lstStyle/>
          <a:p>
            <a:r>
              <a:rPr lang="en-US" sz="2000" b="0" dirty="0" smtClean="0">
                <a:solidFill>
                  <a:schemeClr val="accent3"/>
                </a:solidFill>
                <a:latin typeface="+mn-lt"/>
              </a:rPr>
              <a:t>The Marshall </a:t>
            </a:r>
            <a:r>
              <a:rPr lang="en-US" sz="2000" b="0" dirty="0" smtClean="0">
                <a:solidFill>
                  <a:schemeClr val="accent3"/>
                </a:solidFill>
                <a:latin typeface="+mn-lt"/>
              </a:rPr>
              <a:t>Plan for Europe, </a:t>
            </a:r>
            <a:r>
              <a:rPr lang="en-US" sz="2000" b="0" dirty="0" smtClean="0">
                <a:solidFill>
                  <a:schemeClr val="accent3"/>
                </a:solidFill>
                <a:latin typeface="+mn-lt"/>
              </a:rPr>
              <a:t/>
            </a:r>
            <a:br>
              <a:rPr lang="en-US" sz="2000" b="0" dirty="0" smtClean="0">
                <a:solidFill>
                  <a:schemeClr val="accent3"/>
                </a:solidFill>
                <a:latin typeface="+mn-lt"/>
              </a:rPr>
            </a:br>
            <a:r>
              <a:rPr lang="en-US" sz="2000" b="0" dirty="0" smtClean="0">
                <a:solidFill>
                  <a:schemeClr val="accent3"/>
                </a:solidFill>
                <a:latin typeface="+mn-lt"/>
              </a:rPr>
              <a:t>	1948 </a:t>
            </a:r>
            <a:r>
              <a:rPr lang="en-US" sz="2000" b="0" dirty="0" smtClean="0">
                <a:solidFill>
                  <a:schemeClr val="accent3"/>
                </a:solidFill>
                <a:latin typeface="+mn-lt"/>
              </a:rPr>
              <a:t>- 1952</a:t>
            </a:r>
            <a:endParaRPr lang="en-US" sz="2000" b="0" dirty="0">
              <a:solidFill>
                <a:schemeClr val="accent3"/>
              </a:solidFill>
              <a:latin typeface="+mn-lt"/>
            </a:endParaRPr>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038600" y="990600"/>
            <a:ext cx="4875926" cy="5449078"/>
          </a:xfrm>
        </p:spPr>
      </p:pic>
      <p:sp>
        <p:nvSpPr>
          <p:cNvPr id="7" name="Text Placeholder 6"/>
          <p:cNvSpPr>
            <a:spLocks noGrp="1"/>
          </p:cNvSpPr>
          <p:nvPr>
            <p:ph type="body" sz="half" idx="2"/>
          </p:nvPr>
        </p:nvSpPr>
        <p:spPr>
          <a:xfrm>
            <a:off x="609600" y="1758820"/>
            <a:ext cx="3429000" cy="5708780"/>
          </a:xfrm>
        </p:spPr>
        <p:txBody>
          <a:bodyPr>
            <a:noAutofit/>
          </a:bodyPr>
          <a:lstStyle/>
          <a:p>
            <a:r>
              <a:rPr lang="en-US" dirty="0" smtClean="0">
                <a:solidFill>
                  <a:schemeClr val="accent3"/>
                </a:solidFill>
              </a:rPr>
              <a:t>The Marshall Plan is named for General George Marshall – who became the Secretary of State under Harry S. Truman following World War II.  The plan was simple.  Help European nations rebuilt, so they will not suffer from the economic despair and political instability which had allowed dictators to rise up in Europe following World War I.  Between 1948 and 1951, the United States loaned out over $13 Billion to sixteen nations in Europe – the only requirement the US made of these nations was that they preserved capitalist economic systems and democratic political institutions.</a:t>
            </a:r>
            <a:endParaRPr lang="en-US" dirty="0">
              <a:solidFill>
                <a:schemeClr val="accent3"/>
              </a:solidFill>
            </a:endParaRPr>
          </a:p>
        </p:txBody>
      </p:sp>
    </p:spTree>
    <p:extLst>
      <p:ext uri="{BB962C8B-B14F-4D97-AF65-F5344CB8AC3E}">
        <p14:creationId xmlns:p14="http://schemas.microsoft.com/office/powerpoint/2010/main" val="1900501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8096" y="838199"/>
            <a:ext cx="7994904" cy="1370669"/>
          </a:xfrm>
        </p:spPr>
        <p:txBody>
          <a:bodyPr/>
          <a:lstStyle/>
          <a:p>
            <a:r>
              <a:rPr lang="en-US" sz="2800" b="0" dirty="0" smtClean="0">
                <a:solidFill>
                  <a:schemeClr val="accent3"/>
                </a:solidFill>
                <a:latin typeface="+mn-lt"/>
              </a:rPr>
              <a:t>The Economics of the Marshall Plan – Is this worthwhile?</a:t>
            </a:r>
            <a:endParaRPr lang="en-US" sz="2800" b="0" dirty="0">
              <a:solidFill>
                <a:schemeClr val="accent3"/>
              </a:solidFill>
              <a:latin typeface="+mn-lt"/>
            </a:endParaRPr>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24400" y="2133600"/>
            <a:ext cx="4267200" cy="4232694"/>
          </a:xfrm>
        </p:spPr>
      </p:pic>
      <p:sp>
        <p:nvSpPr>
          <p:cNvPr id="7" name="Text Placeholder 6"/>
          <p:cNvSpPr>
            <a:spLocks noGrp="1"/>
          </p:cNvSpPr>
          <p:nvPr>
            <p:ph type="body" sz="half" idx="2"/>
          </p:nvPr>
        </p:nvSpPr>
        <p:spPr>
          <a:xfrm>
            <a:off x="609600" y="1981200"/>
            <a:ext cx="4191000" cy="5029200"/>
          </a:xfrm>
        </p:spPr>
        <p:txBody>
          <a:bodyPr>
            <a:noAutofit/>
          </a:bodyPr>
          <a:lstStyle/>
          <a:p>
            <a:r>
              <a:rPr lang="en-US" sz="1800" dirty="0" smtClean="0">
                <a:solidFill>
                  <a:schemeClr val="accent3"/>
                </a:solidFill>
              </a:rPr>
              <a:t>Everyone in the United States realized that the money we spent in Europe in order to rebuilt the area was huge.  Nevertheless, the United States considered the price tag to be worth it.  By investing in European nations after the war, we were committing ourselves to creating a new Europe – devoted to democracy, individual rights, and capitalism – which would prevent future wars and preserve peace.  We were also preventing the USSR from sending in foreign agitators to overthrow the stable governments of Western Europe and replace them with more communist, puppet governments devoted to worldwide communist revolt!</a:t>
            </a:r>
            <a:endParaRPr lang="en-US" sz="1800" dirty="0">
              <a:solidFill>
                <a:schemeClr val="accent3"/>
              </a:solidFill>
            </a:endParaRPr>
          </a:p>
        </p:txBody>
      </p:sp>
    </p:spTree>
    <p:extLst>
      <p:ext uri="{BB962C8B-B14F-4D97-AF65-F5344CB8AC3E}">
        <p14:creationId xmlns:p14="http://schemas.microsoft.com/office/powerpoint/2010/main" val="16554257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685799"/>
            <a:ext cx="7766304" cy="1219201"/>
          </a:xfrm>
        </p:spPr>
        <p:txBody>
          <a:bodyPr/>
          <a:lstStyle/>
          <a:p>
            <a:r>
              <a:rPr lang="en-US" sz="3600" b="0" dirty="0" smtClean="0">
                <a:solidFill>
                  <a:schemeClr val="accent3"/>
                </a:solidFill>
              </a:rPr>
              <a:t>NATO: The North Atlantic Treaty Organization </a:t>
            </a:r>
            <a:endParaRPr lang="en-US" sz="3600" b="0" dirty="0">
              <a:solidFill>
                <a:schemeClr val="accent3"/>
              </a:solidFill>
            </a:endParaRPr>
          </a:p>
        </p:txBody>
      </p:sp>
      <p:pic>
        <p:nvPicPr>
          <p:cNvPr id="5" name="Content Placeholder 4" descr="NATO Original Map.jpg"/>
          <p:cNvPicPr>
            <a:picLocks noGrp="1" noChangeAspect="1"/>
          </p:cNvPicPr>
          <p:nvPr>
            <p:ph idx="1"/>
          </p:nvPr>
        </p:nvPicPr>
        <p:blipFill>
          <a:blip r:embed="rId2" cstate="print"/>
          <a:stretch>
            <a:fillRect/>
          </a:stretch>
        </p:blipFill>
        <p:spPr>
          <a:xfrm>
            <a:off x="4495800" y="1905000"/>
            <a:ext cx="4297561" cy="4508916"/>
          </a:xfrm>
        </p:spPr>
      </p:pic>
      <p:sp>
        <p:nvSpPr>
          <p:cNvPr id="3" name="Text Placeholder 2"/>
          <p:cNvSpPr>
            <a:spLocks noGrp="1"/>
          </p:cNvSpPr>
          <p:nvPr>
            <p:ph type="body" sz="half" idx="2"/>
          </p:nvPr>
        </p:nvSpPr>
        <p:spPr>
          <a:xfrm>
            <a:off x="768096" y="1752600"/>
            <a:ext cx="3727704" cy="4648200"/>
          </a:xfrm>
        </p:spPr>
        <p:txBody>
          <a:bodyPr>
            <a:normAutofit/>
          </a:bodyPr>
          <a:lstStyle/>
          <a:p>
            <a:r>
              <a:rPr lang="en-US" sz="1800" dirty="0" smtClean="0">
                <a:solidFill>
                  <a:schemeClr val="accent3"/>
                </a:solidFill>
              </a:rPr>
              <a:t>The nations in yellow are the founding nations of the North Atlantic Treaty Organization, founded in 1949.  The nations were devoted to defending one another from the threats of Soviet expansion and communism.  Today, the group has grown to include other nations, some of them in Eastern Europe</a:t>
            </a:r>
            <a:r>
              <a:rPr lang="en-US" sz="1800" dirty="0" smtClean="0">
                <a:solidFill>
                  <a:schemeClr val="accent3"/>
                </a:solidFill>
              </a:rPr>
              <a:t>.</a:t>
            </a:r>
          </a:p>
          <a:p>
            <a:r>
              <a:rPr lang="en-US" sz="1800" dirty="0" smtClean="0">
                <a:solidFill>
                  <a:schemeClr val="accent3"/>
                </a:solidFill>
              </a:rPr>
              <a:t>This defensive alliance was contrived for one major purpose – to allow the nations of Western Europe to feel a sense of security – safe in the knowledge that the Soviets (USSR) would not attack!</a:t>
            </a:r>
            <a:endParaRPr lang="en-US" sz="1800" dirty="0">
              <a:solidFill>
                <a:schemeClr val="accent3"/>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8096" y="471509"/>
            <a:ext cx="7994904" cy="1737360"/>
          </a:xfrm>
        </p:spPr>
        <p:txBody>
          <a:bodyPr/>
          <a:lstStyle/>
          <a:p>
            <a:r>
              <a:rPr lang="en-US" b="0" dirty="0" smtClean="0">
                <a:solidFill>
                  <a:schemeClr val="accent3"/>
                </a:solidFill>
                <a:latin typeface="+mn-lt"/>
              </a:rPr>
              <a:t>The North Atlantic Treaty </a:t>
            </a:r>
            <a:r>
              <a:rPr lang="en-US" b="0" dirty="0" smtClean="0">
                <a:solidFill>
                  <a:schemeClr val="accent3"/>
                </a:solidFill>
                <a:latin typeface="+mn-lt"/>
              </a:rPr>
              <a:t>Organization – est. 1949</a:t>
            </a:r>
            <a:endParaRPr lang="en-US" b="0" dirty="0">
              <a:solidFill>
                <a:schemeClr val="accent3"/>
              </a:solidFill>
              <a:latin typeface="+mn-lt"/>
            </a:endParaRPr>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95800" y="1981200"/>
            <a:ext cx="4259263" cy="4468734"/>
          </a:xfrm>
        </p:spPr>
      </p:pic>
      <p:sp>
        <p:nvSpPr>
          <p:cNvPr id="7" name="Text Placeholder 6"/>
          <p:cNvSpPr>
            <a:spLocks noGrp="1"/>
          </p:cNvSpPr>
          <p:nvPr>
            <p:ph type="body" sz="half" idx="2"/>
          </p:nvPr>
        </p:nvSpPr>
        <p:spPr>
          <a:xfrm>
            <a:off x="768096" y="1981200"/>
            <a:ext cx="3651504" cy="4495800"/>
          </a:xfrm>
        </p:spPr>
        <p:txBody>
          <a:bodyPr>
            <a:normAutofit fontScale="92500" lnSpcReduction="10000"/>
          </a:bodyPr>
          <a:lstStyle/>
          <a:p>
            <a:r>
              <a:rPr lang="en-US" dirty="0" smtClean="0">
                <a:solidFill>
                  <a:schemeClr val="accent3"/>
                </a:solidFill>
              </a:rPr>
              <a:t>NATO was established by the United States in 1949 in order to create a security agreement with our Western European allies.  The goal of the organization was to prevent Soviet Aggression by establishing a defensive agreement with our closest allies.  Members of NATO included: </a:t>
            </a:r>
          </a:p>
          <a:p>
            <a:r>
              <a:rPr lang="en-US" dirty="0" smtClean="0">
                <a:solidFill>
                  <a:schemeClr val="accent3"/>
                </a:solidFill>
              </a:rPr>
              <a:t/>
            </a:r>
            <a:br>
              <a:rPr lang="en-US" dirty="0" smtClean="0">
                <a:solidFill>
                  <a:schemeClr val="accent3"/>
                </a:solidFill>
              </a:rPr>
            </a:br>
            <a:r>
              <a:rPr lang="en-US" dirty="0" smtClean="0">
                <a:solidFill>
                  <a:schemeClr val="accent3"/>
                </a:solidFill>
              </a:rPr>
              <a:t>The </a:t>
            </a:r>
            <a:r>
              <a:rPr lang="en-US" dirty="0" smtClean="0">
                <a:solidFill>
                  <a:schemeClr val="accent3"/>
                </a:solidFill>
              </a:rPr>
              <a:t>United </a:t>
            </a:r>
            <a:r>
              <a:rPr lang="en-US" dirty="0" smtClean="0">
                <a:solidFill>
                  <a:schemeClr val="accent3"/>
                </a:solidFill>
              </a:rPr>
              <a:t>States of America</a:t>
            </a:r>
            <a:endParaRPr lang="en-US" dirty="0" smtClean="0">
              <a:solidFill>
                <a:schemeClr val="accent3"/>
              </a:solidFill>
            </a:endParaRPr>
          </a:p>
          <a:p>
            <a:r>
              <a:rPr lang="en-US" dirty="0" smtClean="0">
                <a:solidFill>
                  <a:schemeClr val="accent3"/>
                </a:solidFill>
              </a:rPr>
              <a:t>Canada	</a:t>
            </a:r>
            <a:r>
              <a:rPr lang="en-US" dirty="0" smtClean="0">
                <a:solidFill>
                  <a:schemeClr val="accent3"/>
                </a:solidFill>
              </a:rPr>
              <a:t>	The </a:t>
            </a:r>
            <a:r>
              <a:rPr lang="en-US" dirty="0" smtClean="0">
                <a:solidFill>
                  <a:schemeClr val="accent3"/>
                </a:solidFill>
              </a:rPr>
              <a:t>Netherlands</a:t>
            </a:r>
          </a:p>
          <a:p>
            <a:r>
              <a:rPr lang="en-US" dirty="0" smtClean="0">
                <a:solidFill>
                  <a:schemeClr val="accent3"/>
                </a:solidFill>
              </a:rPr>
              <a:t>England 	</a:t>
            </a:r>
            <a:r>
              <a:rPr lang="en-US" dirty="0" smtClean="0">
                <a:solidFill>
                  <a:schemeClr val="accent3"/>
                </a:solidFill>
              </a:rPr>
              <a:t>	West </a:t>
            </a:r>
            <a:r>
              <a:rPr lang="en-US" dirty="0" smtClean="0">
                <a:solidFill>
                  <a:schemeClr val="accent3"/>
                </a:solidFill>
              </a:rPr>
              <a:t>Germany</a:t>
            </a:r>
          </a:p>
          <a:p>
            <a:r>
              <a:rPr lang="en-US" dirty="0" smtClean="0">
                <a:solidFill>
                  <a:schemeClr val="accent3"/>
                </a:solidFill>
              </a:rPr>
              <a:t>France	</a:t>
            </a:r>
            <a:r>
              <a:rPr lang="en-US" dirty="0" smtClean="0">
                <a:solidFill>
                  <a:schemeClr val="accent3"/>
                </a:solidFill>
              </a:rPr>
              <a:t>	Italy</a:t>
            </a:r>
            <a:endParaRPr lang="en-US" dirty="0" smtClean="0">
              <a:solidFill>
                <a:schemeClr val="accent3"/>
              </a:solidFill>
            </a:endParaRPr>
          </a:p>
          <a:p>
            <a:r>
              <a:rPr lang="en-US" dirty="0" smtClean="0">
                <a:solidFill>
                  <a:schemeClr val="accent3"/>
                </a:solidFill>
              </a:rPr>
              <a:t>Portugal	</a:t>
            </a:r>
            <a:r>
              <a:rPr lang="en-US" dirty="0" smtClean="0">
                <a:solidFill>
                  <a:schemeClr val="accent3"/>
                </a:solidFill>
              </a:rPr>
              <a:t>	Turkey</a:t>
            </a:r>
            <a:endParaRPr lang="en-US" dirty="0" smtClean="0">
              <a:solidFill>
                <a:schemeClr val="accent3"/>
              </a:solidFill>
            </a:endParaRPr>
          </a:p>
          <a:p>
            <a:r>
              <a:rPr lang="en-US" dirty="0" smtClean="0">
                <a:solidFill>
                  <a:schemeClr val="accent3"/>
                </a:solidFill>
              </a:rPr>
              <a:t>Norway	</a:t>
            </a:r>
            <a:r>
              <a:rPr lang="en-US" dirty="0" smtClean="0">
                <a:solidFill>
                  <a:schemeClr val="accent3"/>
                </a:solidFill>
              </a:rPr>
              <a:t>	Greece</a:t>
            </a:r>
            <a:endParaRPr lang="en-US" dirty="0" smtClean="0">
              <a:solidFill>
                <a:schemeClr val="accent3"/>
              </a:solidFill>
            </a:endParaRPr>
          </a:p>
          <a:p>
            <a:r>
              <a:rPr lang="en-US" dirty="0" smtClean="0">
                <a:solidFill>
                  <a:schemeClr val="accent3"/>
                </a:solidFill>
              </a:rPr>
              <a:t>Belgium 	</a:t>
            </a:r>
            <a:r>
              <a:rPr lang="en-US" dirty="0" smtClean="0">
                <a:solidFill>
                  <a:schemeClr val="accent3"/>
                </a:solidFill>
              </a:rPr>
              <a:t>	Luxembourg </a:t>
            </a:r>
            <a:endParaRPr lang="en-US" dirty="0">
              <a:solidFill>
                <a:schemeClr val="accent3"/>
              </a:solidFill>
            </a:endParaRPr>
          </a:p>
        </p:txBody>
      </p:sp>
    </p:spTree>
    <p:extLst>
      <p:ext uri="{BB962C8B-B14F-4D97-AF65-F5344CB8AC3E}">
        <p14:creationId xmlns:p14="http://schemas.microsoft.com/office/powerpoint/2010/main" val="2595482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685800"/>
            <a:ext cx="8071104" cy="914400"/>
          </a:xfrm>
        </p:spPr>
        <p:txBody>
          <a:bodyPr/>
          <a:lstStyle/>
          <a:p>
            <a:r>
              <a:rPr lang="en-US" sz="4000" b="0" dirty="0" smtClean="0">
                <a:solidFill>
                  <a:schemeClr val="accent3"/>
                </a:solidFill>
              </a:rPr>
              <a:t>The Warsaw </a:t>
            </a:r>
            <a:r>
              <a:rPr lang="en-US" sz="4000" b="0" dirty="0" smtClean="0">
                <a:solidFill>
                  <a:schemeClr val="accent3"/>
                </a:solidFill>
              </a:rPr>
              <a:t>Pact – est. 1955</a:t>
            </a:r>
            <a:endParaRPr lang="en-US" sz="4000" b="0" dirty="0">
              <a:solidFill>
                <a:schemeClr val="accent3"/>
              </a:solidFill>
            </a:endParaRPr>
          </a:p>
        </p:txBody>
      </p:sp>
      <p:pic>
        <p:nvPicPr>
          <p:cNvPr id="5" name="Content Placeholder 4" descr="Warsaw Pact.jpg"/>
          <p:cNvPicPr>
            <a:picLocks noGrp="1" noChangeAspect="1"/>
          </p:cNvPicPr>
          <p:nvPr>
            <p:ph idx="1"/>
          </p:nvPr>
        </p:nvPicPr>
        <p:blipFill>
          <a:blip r:embed="rId2" cstate="print"/>
          <a:stretch>
            <a:fillRect/>
          </a:stretch>
        </p:blipFill>
        <p:spPr>
          <a:xfrm>
            <a:off x="4495800" y="1524000"/>
            <a:ext cx="3886200" cy="4520858"/>
          </a:xfrm>
        </p:spPr>
      </p:pic>
      <p:sp>
        <p:nvSpPr>
          <p:cNvPr id="3" name="Text Placeholder 2"/>
          <p:cNvSpPr>
            <a:spLocks noGrp="1"/>
          </p:cNvSpPr>
          <p:nvPr>
            <p:ph type="body" sz="half" idx="2"/>
          </p:nvPr>
        </p:nvSpPr>
        <p:spPr>
          <a:xfrm>
            <a:off x="685800" y="1752600"/>
            <a:ext cx="3374136" cy="4267200"/>
          </a:xfrm>
        </p:spPr>
        <p:txBody>
          <a:bodyPr/>
          <a:lstStyle/>
          <a:p>
            <a:r>
              <a:rPr lang="en-US" dirty="0" smtClean="0">
                <a:solidFill>
                  <a:schemeClr val="accent3"/>
                </a:solidFill>
              </a:rPr>
              <a:t>In 1955, the Soviet Union responded to NATO by organizing a defensive alliance of its own – the Warsaw Pact.  It consisted of all the puppet governments in Eastern Europe which had been installed and maintained by the Kremlin in the first place. </a:t>
            </a:r>
            <a:endParaRPr lang="en-US" dirty="0" smtClean="0">
              <a:solidFill>
                <a:schemeClr val="accent3"/>
              </a:solidFill>
            </a:endParaRPr>
          </a:p>
          <a:p>
            <a:r>
              <a:rPr lang="en-US" dirty="0" smtClean="0">
                <a:solidFill>
                  <a:schemeClr val="accent3"/>
                </a:solidFill>
              </a:rPr>
              <a:t>Unlike the United States organization, NATO, this confederation was not voluntary.  The Soviet Union insisted that all of the nations of Eastern Europe join, and ruled the organization with an iron first. This was no consensus organization, it was a hierarchy controlled by the Soviet Union. </a:t>
            </a:r>
            <a:endParaRPr lang="en-US" dirty="0">
              <a:solidFill>
                <a:schemeClr val="accent3"/>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685800"/>
            <a:ext cx="7537704" cy="914400"/>
          </a:xfrm>
        </p:spPr>
        <p:txBody>
          <a:bodyPr/>
          <a:lstStyle/>
          <a:p>
            <a:r>
              <a:rPr lang="en-US" b="0" dirty="0" smtClean="0">
                <a:solidFill>
                  <a:schemeClr val="accent3"/>
                </a:solidFill>
                <a:latin typeface="+mn-lt"/>
              </a:rPr>
              <a:t>The Warsaw Pact Nations</a:t>
            </a:r>
            <a:endParaRPr lang="en-US" b="0" dirty="0">
              <a:solidFill>
                <a:schemeClr val="accent3"/>
              </a:solidFill>
              <a:latin typeface="+mn-lt"/>
            </a:endParaRPr>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48200" y="1600200"/>
            <a:ext cx="4247214" cy="3886200"/>
          </a:xfrm>
        </p:spPr>
      </p:pic>
      <p:sp>
        <p:nvSpPr>
          <p:cNvPr id="5" name="Text Placeholder 4"/>
          <p:cNvSpPr>
            <a:spLocks noGrp="1"/>
          </p:cNvSpPr>
          <p:nvPr>
            <p:ph type="body" sz="half" idx="2"/>
          </p:nvPr>
        </p:nvSpPr>
        <p:spPr>
          <a:xfrm>
            <a:off x="685800" y="1524000"/>
            <a:ext cx="3810000" cy="4495800"/>
          </a:xfrm>
        </p:spPr>
        <p:txBody>
          <a:bodyPr>
            <a:normAutofit fontScale="92500"/>
          </a:bodyPr>
          <a:lstStyle/>
          <a:p>
            <a:r>
              <a:rPr lang="en-US" dirty="0" smtClean="0">
                <a:solidFill>
                  <a:schemeClr val="accent3"/>
                </a:solidFill>
              </a:rPr>
              <a:t>The Soviet Union’s Response to the establishment of NATO, in 1955, was the creation of the Warsaw Pact:</a:t>
            </a:r>
          </a:p>
          <a:p>
            <a:pPr algn="ctr"/>
            <a:r>
              <a:rPr lang="en-US" dirty="0" smtClean="0">
                <a:solidFill>
                  <a:schemeClr val="accent2">
                    <a:lumMod val="50000"/>
                  </a:schemeClr>
                </a:solidFill>
              </a:rPr>
              <a:t>The Soviet Union</a:t>
            </a:r>
          </a:p>
          <a:p>
            <a:pPr algn="ctr"/>
            <a:r>
              <a:rPr lang="en-US" dirty="0" smtClean="0">
                <a:solidFill>
                  <a:schemeClr val="accent2">
                    <a:lumMod val="50000"/>
                  </a:schemeClr>
                </a:solidFill>
              </a:rPr>
              <a:t>East Germany</a:t>
            </a:r>
          </a:p>
          <a:p>
            <a:pPr algn="ctr"/>
            <a:r>
              <a:rPr lang="en-US" dirty="0" smtClean="0">
                <a:solidFill>
                  <a:schemeClr val="accent2">
                    <a:lumMod val="50000"/>
                  </a:schemeClr>
                </a:solidFill>
              </a:rPr>
              <a:t>Poland</a:t>
            </a:r>
          </a:p>
          <a:p>
            <a:pPr algn="ctr"/>
            <a:r>
              <a:rPr lang="en-US" dirty="0" smtClean="0">
                <a:solidFill>
                  <a:schemeClr val="accent2">
                    <a:lumMod val="50000"/>
                  </a:schemeClr>
                </a:solidFill>
              </a:rPr>
              <a:t>Czechoslovakia</a:t>
            </a:r>
          </a:p>
          <a:p>
            <a:pPr algn="ctr"/>
            <a:r>
              <a:rPr lang="en-US" dirty="0" smtClean="0">
                <a:solidFill>
                  <a:schemeClr val="accent2">
                    <a:lumMod val="50000"/>
                  </a:schemeClr>
                </a:solidFill>
              </a:rPr>
              <a:t>Hungary</a:t>
            </a:r>
          </a:p>
          <a:p>
            <a:pPr algn="ctr"/>
            <a:r>
              <a:rPr lang="en-US" dirty="0" smtClean="0">
                <a:solidFill>
                  <a:schemeClr val="accent2">
                    <a:lumMod val="50000"/>
                  </a:schemeClr>
                </a:solidFill>
              </a:rPr>
              <a:t>Romania</a:t>
            </a:r>
          </a:p>
          <a:p>
            <a:pPr algn="ctr"/>
            <a:r>
              <a:rPr lang="en-US" dirty="0" smtClean="0">
                <a:solidFill>
                  <a:schemeClr val="accent2">
                    <a:lumMod val="50000"/>
                  </a:schemeClr>
                </a:solidFill>
              </a:rPr>
              <a:t>Bulgaria</a:t>
            </a:r>
          </a:p>
          <a:p>
            <a:pPr algn="ctr"/>
            <a:r>
              <a:rPr lang="en-US" dirty="0" smtClean="0">
                <a:solidFill>
                  <a:schemeClr val="accent2">
                    <a:lumMod val="50000"/>
                  </a:schemeClr>
                </a:solidFill>
              </a:rPr>
              <a:t>Albania</a:t>
            </a:r>
          </a:p>
          <a:p>
            <a:r>
              <a:rPr lang="en-US" dirty="0" smtClean="0">
                <a:solidFill>
                  <a:schemeClr val="accent3"/>
                </a:solidFill>
              </a:rPr>
              <a:t>This defensive agreement was simply a formality – the Soviet Union already controlled the governments in all of these nations!</a:t>
            </a:r>
            <a:endParaRPr lang="en-US" dirty="0">
              <a:solidFill>
                <a:schemeClr val="accent3"/>
              </a:solidFill>
            </a:endParaRPr>
          </a:p>
        </p:txBody>
      </p:sp>
    </p:spTree>
    <p:extLst>
      <p:ext uri="{BB962C8B-B14F-4D97-AF65-F5344CB8AC3E}">
        <p14:creationId xmlns:p14="http://schemas.microsoft.com/office/powerpoint/2010/main" val="8500377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822325"/>
            <a:ext cx="2514600" cy="990600"/>
          </a:xfrm>
        </p:spPr>
        <p:txBody>
          <a:bodyPr/>
          <a:lstStyle/>
          <a:p>
            <a:r>
              <a:rPr lang="en-US" sz="2400" b="0" dirty="0" smtClean="0">
                <a:solidFill>
                  <a:schemeClr val="accent3"/>
                </a:solidFill>
              </a:rPr>
              <a:t>Joseph Stalin’s Berlin Blockade</a:t>
            </a:r>
            <a:endParaRPr lang="en-US" sz="2400" b="0" dirty="0">
              <a:solidFill>
                <a:schemeClr val="accent3"/>
              </a:solidFill>
            </a:endParaRPr>
          </a:p>
        </p:txBody>
      </p:sp>
      <p:pic>
        <p:nvPicPr>
          <p:cNvPr id="5" name="Content Placeholder 4" descr="Joseph Stalin.gif"/>
          <p:cNvPicPr>
            <a:picLocks noGrp="1" noChangeAspect="1"/>
          </p:cNvPicPr>
          <p:nvPr>
            <p:ph idx="1"/>
          </p:nvPr>
        </p:nvPicPr>
        <p:blipFill>
          <a:blip r:embed="rId2" cstate="print"/>
          <a:stretch>
            <a:fillRect/>
          </a:stretch>
        </p:blipFill>
        <p:spPr>
          <a:xfrm>
            <a:off x="4572000" y="228599"/>
            <a:ext cx="4419600" cy="6108303"/>
          </a:xfrm>
        </p:spPr>
      </p:pic>
      <p:sp>
        <p:nvSpPr>
          <p:cNvPr id="3" name="Text Placeholder 2"/>
          <p:cNvSpPr>
            <a:spLocks noGrp="1"/>
          </p:cNvSpPr>
          <p:nvPr>
            <p:ph type="body" sz="half" idx="2"/>
          </p:nvPr>
        </p:nvSpPr>
        <p:spPr>
          <a:xfrm>
            <a:off x="609600" y="1981200"/>
            <a:ext cx="2551113" cy="4144963"/>
          </a:xfrm>
        </p:spPr>
        <p:txBody>
          <a:bodyPr>
            <a:normAutofit fontScale="92500" lnSpcReduction="20000"/>
          </a:bodyPr>
          <a:lstStyle/>
          <a:p>
            <a:r>
              <a:rPr lang="en-US" dirty="0" smtClean="0">
                <a:solidFill>
                  <a:schemeClr val="accent3"/>
                </a:solidFill>
              </a:rPr>
              <a:t>After World War II, Both Germany and its capital city, Berlin, had been divided into four zones of occupation: for England, France, the United States, and the USSR.  Joseph Stalin wanted to control all of the land within the Soviet Union’s territory in East Germany, even the divided city of Berlin.  He blocked off all of the roads and canals leading into and out of Berlin in 1948. Fearing that the reunion of a German state with the power to destroy the USSR was eminent, he took action to sever ties completely with West Germany, and seize Berlin.</a:t>
            </a:r>
            <a:endParaRPr lang="en-US" dirty="0">
              <a:solidFill>
                <a:schemeClr val="accent3"/>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0713" y="228600"/>
            <a:ext cx="2935287" cy="6108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accent3"/>
                </a:solidFill>
              </a:rPr>
              <a:t>Levittowns</a:t>
            </a:r>
            <a:r>
              <a:rPr lang="en-US" dirty="0" smtClean="0">
                <a:solidFill>
                  <a:schemeClr val="accent3"/>
                </a:solidFill>
              </a:rPr>
              <a:t> </a:t>
            </a:r>
            <a:endParaRPr lang="en-US" dirty="0">
              <a:solidFill>
                <a:schemeClr val="accent3"/>
              </a:solidFill>
            </a:endParaRPr>
          </a:p>
        </p:txBody>
      </p:sp>
      <p:pic>
        <p:nvPicPr>
          <p:cNvPr id="5" name="Content Placeholder 4" descr="Levittowns.jpg"/>
          <p:cNvPicPr>
            <a:picLocks noGrp="1" noChangeAspect="1"/>
          </p:cNvPicPr>
          <p:nvPr>
            <p:ph idx="1"/>
          </p:nvPr>
        </p:nvPicPr>
        <p:blipFill>
          <a:blip r:embed="rId2" cstate="print"/>
          <a:stretch>
            <a:fillRect/>
          </a:stretch>
        </p:blipFill>
        <p:spPr>
          <a:xfrm>
            <a:off x="4636181" y="1143000"/>
            <a:ext cx="4259263" cy="2385894"/>
          </a:xfrm>
        </p:spPr>
      </p:pic>
      <p:sp>
        <p:nvSpPr>
          <p:cNvPr id="3" name="Text Placeholder 2"/>
          <p:cNvSpPr>
            <a:spLocks noGrp="1"/>
          </p:cNvSpPr>
          <p:nvPr>
            <p:ph type="body" sz="half" idx="2"/>
          </p:nvPr>
        </p:nvSpPr>
        <p:spPr>
          <a:xfrm>
            <a:off x="685800" y="1828800"/>
            <a:ext cx="3505200" cy="4495800"/>
          </a:xfrm>
        </p:spPr>
        <p:txBody>
          <a:bodyPr>
            <a:normAutofit/>
          </a:bodyPr>
          <a:lstStyle/>
          <a:p>
            <a:r>
              <a:rPr lang="en-US" dirty="0">
                <a:solidFill>
                  <a:schemeClr val="accent3"/>
                </a:solidFill>
              </a:rPr>
              <a:t>When American soldiers returned home, they wanted to have their own homes, find jobs, settle down, and begin </a:t>
            </a:r>
            <a:r>
              <a:rPr lang="en-US" dirty="0" smtClean="0">
                <a:solidFill>
                  <a:schemeClr val="accent3"/>
                </a:solidFill>
              </a:rPr>
              <a:t>families.  Two children and white picket fence in the front yard became the standard nuclear family.   </a:t>
            </a:r>
            <a:r>
              <a:rPr lang="en-US" dirty="0">
                <a:solidFill>
                  <a:schemeClr val="accent3"/>
                </a:solidFill>
              </a:rPr>
              <a:t>The </a:t>
            </a:r>
            <a:r>
              <a:rPr lang="en-US" dirty="0" smtClean="0">
                <a:solidFill>
                  <a:schemeClr val="accent3"/>
                </a:solidFill>
              </a:rPr>
              <a:t>“Baby Boomer” generation was the product.</a:t>
            </a:r>
            <a:endParaRPr lang="en-US" dirty="0">
              <a:solidFill>
                <a:schemeClr val="accent3"/>
              </a:solidFill>
            </a:endParaRPr>
          </a:p>
          <a:p>
            <a:r>
              <a:rPr lang="en-US" dirty="0" smtClean="0">
                <a:solidFill>
                  <a:schemeClr val="accent3"/>
                </a:solidFill>
              </a:rPr>
              <a:t>William Levitt combined the genius of Henry Ford’s assembly line methods with the construction industry – and Levittown – and host of cities just like it followed.  </a:t>
            </a:r>
          </a:p>
          <a:p>
            <a:r>
              <a:rPr lang="en-US" dirty="0" smtClean="0">
                <a:solidFill>
                  <a:schemeClr val="accent3"/>
                </a:solidFill>
              </a:rPr>
              <a:t>One less optimistic note on </a:t>
            </a:r>
            <a:r>
              <a:rPr lang="en-US" dirty="0" err="1" smtClean="0">
                <a:solidFill>
                  <a:schemeClr val="accent3"/>
                </a:solidFill>
              </a:rPr>
              <a:t>Levittowns</a:t>
            </a:r>
            <a:r>
              <a:rPr lang="en-US" dirty="0" smtClean="0">
                <a:solidFill>
                  <a:schemeClr val="accent3"/>
                </a:solidFill>
              </a:rPr>
              <a:t>: many of these neighborhoods were governed by associations that forbid the sale of the home to any non-whites. </a:t>
            </a:r>
            <a:endParaRPr lang="en-US" dirty="0">
              <a:solidFill>
                <a:schemeClr val="accent3"/>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8017">
            <a:off x="4337319" y="3141649"/>
            <a:ext cx="4311597" cy="314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solidFill>
                  <a:schemeClr val="accent3"/>
                </a:solidFill>
              </a:rPr>
              <a:t>The Berlin Airlift</a:t>
            </a:r>
            <a:endParaRPr lang="en-US" b="0" dirty="0">
              <a:solidFill>
                <a:schemeClr val="accent3"/>
              </a:solidFill>
            </a:endParaRPr>
          </a:p>
        </p:txBody>
      </p:sp>
      <p:pic>
        <p:nvPicPr>
          <p:cNvPr id="5" name="Content Placeholder 4" descr="The Berlin Airlift.bmp"/>
          <p:cNvPicPr>
            <a:picLocks noGrp="1" noChangeAspect="1"/>
          </p:cNvPicPr>
          <p:nvPr>
            <p:ph idx="1"/>
          </p:nvPr>
        </p:nvPicPr>
        <p:blipFill>
          <a:blip r:embed="rId2" cstate="print"/>
          <a:stretch>
            <a:fillRect/>
          </a:stretch>
        </p:blipFill>
        <p:spPr>
          <a:xfrm>
            <a:off x="4800600" y="304800"/>
            <a:ext cx="3352800" cy="3064868"/>
          </a:xfrm>
        </p:spPr>
      </p:pic>
      <p:sp>
        <p:nvSpPr>
          <p:cNvPr id="3" name="Text Placeholder 2"/>
          <p:cNvSpPr>
            <a:spLocks noGrp="1"/>
          </p:cNvSpPr>
          <p:nvPr>
            <p:ph type="body" sz="half" idx="2"/>
          </p:nvPr>
        </p:nvSpPr>
        <p:spPr>
          <a:xfrm>
            <a:off x="768096" y="1676400"/>
            <a:ext cx="3291840" cy="4343400"/>
          </a:xfrm>
        </p:spPr>
        <p:txBody>
          <a:bodyPr>
            <a:normAutofit/>
          </a:bodyPr>
          <a:lstStyle/>
          <a:p>
            <a:r>
              <a:rPr lang="en-US" dirty="0" smtClean="0">
                <a:solidFill>
                  <a:schemeClr val="accent3"/>
                </a:solidFill>
              </a:rPr>
              <a:t>The United States, thanks to Harry Truman’s stubborn disposition, pledged to stay in Berlin.  Following the policy of containment, Truman refused to allow even one city – even half of one city – to fall to communism.  Over the course of 11 months, the United States and Great Britain sent over 275,000 supply planes to West Berlin filled with food, fuel, medicine, and other essentials to Berlin</a:t>
            </a:r>
            <a:r>
              <a:rPr lang="en-US" dirty="0" smtClean="0">
                <a:solidFill>
                  <a:schemeClr val="accent3"/>
                </a:solidFill>
              </a:rPr>
              <a:t>.</a:t>
            </a:r>
          </a:p>
          <a:p>
            <a:r>
              <a:rPr lang="en-US" dirty="0" smtClean="0">
                <a:solidFill>
                  <a:schemeClr val="accent3"/>
                </a:solidFill>
              </a:rPr>
              <a:t>Truman, who had access to the atomic bomb at this point, began to realize the limits of that bomb’s power…</a:t>
            </a:r>
            <a:endParaRPr lang="en-US" dirty="0">
              <a:solidFill>
                <a:schemeClr val="accent3"/>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8337" y="2590800"/>
            <a:ext cx="2563837" cy="347186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200" y="2919192"/>
            <a:ext cx="2712720" cy="1767001"/>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0" y="4876800"/>
            <a:ext cx="2362200" cy="1463040"/>
          </a:xfrm>
        </p:spPr>
        <p:txBody>
          <a:bodyPr>
            <a:normAutofit/>
          </a:bodyPr>
          <a:lstStyle/>
          <a:p>
            <a:pPr algn="ctr"/>
            <a:r>
              <a:rPr lang="en-US" sz="2800" b="0" dirty="0" smtClean="0">
                <a:solidFill>
                  <a:schemeClr val="accent3"/>
                </a:solidFill>
              </a:rPr>
              <a:t>Berlin </a:t>
            </a:r>
            <a:r>
              <a:rPr lang="en-US" sz="2800" b="0" dirty="0" smtClean="0">
                <a:solidFill>
                  <a:schemeClr val="accent3"/>
                </a:solidFill>
              </a:rPr>
              <a:t>Airlift, </a:t>
            </a:r>
            <a:r>
              <a:rPr lang="en-US" sz="2800" b="0" dirty="0" smtClean="0">
                <a:solidFill>
                  <a:schemeClr val="accent3"/>
                </a:solidFill>
              </a:rPr>
              <a:t/>
            </a:r>
            <a:br>
              <a:rPr lang="en-US" sz="2800" b="0" dirty="0" smtClean="0">
                <a:solidFill>
                  <a:schemeClr val="accent3"/>
                </a:solidFill>
              </a:rPr>
            </a:br>
            <a:r>
              <a:rPr lang="en-US" sz="2800" b="0" dirty="0" smtClean="0">
                <a:solidFill>
                  <a:schemeClr val="accent3"/>
                </a:solidFill>
              </a:rPr>
              <a:t>1948 </a:t>
            </a:r>
            <a:r>
              <a:rPr lang="en-US" sz="2800" b="0" dirty="0" smtClean="0">
                <a:solidFill>
                  <a:schemeClr val="accent3"/>
                </a:solidFill>
              </a:rPr>
              <a:t>- 1949</a:t>
            </a:r>
            <a:endParaRPr lang="en-US" sz="2800" b="0" dirty="0">
              <a:solidFill>
                <a:schemeClr val="accent3"/>
              </a:solidFill>
            </a:endParaRPr>
          </a:p>
        </p:txBody>
      </p:sp>
      <p:sp>
        <p:nvSpPr>
          <p:cNvPr id="6" name="Text Placeholder 5"/>
          <p:cNvSpPr>
            <a:spLocks noGrp="1"/>
          </p:cNvSpPr>
          <p:nvPr>
            <p:ph type="body" sz="half" idx="2"/>
          </p:nvPr>
        </p:nvSpPr>
        <p:spPr>
          <a:xfrm>
            <a:off x="381000" y="4610622"/>
            <a:ext cx="5867400" cy="2209800"/>
          </a:xfrm>
        </p:spPr>
        <p:txBody>
          <a:bodyPr>
            <a:normAutofit/>
          </a:bodyPr>
          <a:lstStyle/>
          <a:p>
            <a:r>
              <a:rPr lang="en-US" dirty="0" smtClean="0">
                <a:solidFill>
                  <a:schemeClr val="accent3"/>
                </a:solidFill>
              </a:rPr>
              <a:t>When Joseph Stalin attempted to control the entire city of Berlin by blocking off all of the roads, rails, canals, and waterways into and out of West Berlin, the US and Great Britain responded with the largest and most massive airlift ever organized.  For eleven months, three supply planes and hour were flown into Berlin – bringing over 13,000 pounds of cargo and goods each day to the isolated city.  By the end of the airlift, over 200,000 flights had landed in West Berlin with relief.</a:t>
            </a:r>
            <a:endParaRPr lang="en-US" dirty="0">
              <a:solidFill>
                <a:schemeClr val="accent3"/>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1390" b="11390"/>
          <a:stretch>
            <a:fillRect/>
          </a:stretch>
        </p:blipFill>
        <p:spPr/>
      </p:pic>
    </p:spTree>
    <p:extLst>
      <p:ext uri="{BB962C8B-B14F-4D97-AF65-F5344CB8AC3E}">
        <p14:creationId xmlns:p14="http://schemas.microsoft.com/office/powerpoint/2010/main" val="225015128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solidFill>
                  <a:schemeClr val="accent3"/>
                </a:solidFill>
                <a:latin typeface="Tw Cen MT Condensed" panose="020B0606020104020203" pitchFamily="34" charset="0"/>
              </a:rPr>
              <a:t>The Berlin Wall, 1961 - 1989</a:t>
            </a:r>
            <a:endParaRPr lang="en-US" dirty="0">
              <a:solidFill>
                <a:schemeClr val="accent3"/>
              </a:solidFill>
              <a:latin typeface="Tw Cen MT Condensed" panose="020B0606020104020203" pitchFamily="34" charset="0"/>
            </a:endParaRPr>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28800" y="1752600"/>
            <a:ext cx="5285232" cy="3675888"/>
          </a:xfrm>
        </p:spPr>
      </p:pic>
      <p:sp>
        <p:nvSpPr>
          <p:cNvPr id="2" name="Rounded Rectangle 1"/>
          <p:cNvSpPr/>
          <p:nvPr/>
        </p:nvSpPr>
        <p:spPr>
          <a:xfrm>
            <a:off x="990600" y="4572000"/>
            <a:ext cx="7315200" cy="14478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While it is natural to assume that the Berlin Wall was constructed by the Soviet Union (USSR) during the Berlin Blockade, it is not correct.  In fact, this wall was built at the orders of Nikita Khrushchev after the Bay of Pigs invasion.  Khrushchev wanted to punish American Allies for our attempt to overthrow Fidel Castro in 1961.  The Berlin Wall divided Berlin until 1989.</a:t>
            </a:r>
            <a:endParaRPr lang="en-US" dirty="0"/>
          </a:p>
        </p:txBody>
      </p:sp>
    </p:spTree>
    <p:extLst>
      <p:ext uri="{BB962C8B-B14F-4D97-AF65-F5344CB8AC3E}">
        <p14:creationId xmlns:p14="http://schemas.microsoft.com/office/powerpoint/2010/main" val="32812468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4960137"/>
            <a:ext cx="6096000" cy="1463040"/>
          </a:xfrm>
        </p:spPr>
        <p:txBody>
          <a:bodyPr>
            <a:normAutofit/>
          </a:bodyPr>
          <a:lstStyle/>
          <a:p>
            <a:pPr algn="l"/>
            <a:r>
              <a:rPr lang="en-US" sz="4000" dirty="0" smtClean="0">
                <a:solidFill>
                  <a:srgbClr val="C00000"/>
                </a:solidFill>
              </a:rPr>
              <a:t>The Red Scare </a:t>
            </a:r>
            <a:r>
              <a:rPr lang="en-US" sz="4000" dirty="0" smtClean="0">
                <a:solidFill>
                  <a:schemeClr val="accent3"/>
                </a:solidFill>
              </a:rPr>
              <a:t>and McCarthyism</a:t>
            </a:r>
            <a:endParaRPr lang="en-US" sz="4000" dirty="0">
              <a:solidFill>
                <a:schemeClr val="accent3"/>
              </a:solidFill>
            </a:endParaRPr>
          </a:p>
        </p:txBody>
      </p:sp>
      <p:sp>
        <p:nvSpPr>
          <p:cNvPr id="3" name="Subtitle 2"/>
          <p:cNvSpPr>
            <a:spLocks noGrp="1"/>
          </p:cNvSpPr>
          <p:nvPr>
            <p:ph type="subTitle" idx="1"/>
          </p:nvPr>
        </p:nvSpPr>
        <p:spPr/>
        <p:txBody>
          <a:bodyPr/>
          <a:lstStyle/>
          <a:p>
            <a:r>
              <a:rPr lang="en-US" dirty="0" smtClean="0">
                <a:solidFill>
                  <a:schemeClr val="bg2">
                    <a:lumMod val="20000"/>
                    <a:lumOff val="80000"/>
                  </a:schemeClr>
                </a:solidFill>
              </a:rPr>
              <a:t>The Fear of Communism and Radicals Paralyzes Americans During the 1950s – and Jeopardizes Our Nation’s Liberties.</a:t>
            </a:r>
            <a:endParaRPr lang="en-US" dirty="0">
              <a:solidFill>
                <a:schemeClr val="bg2">
                  <a:lumMod val="20000"/>
                  <a:lumOff val="80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228600"/>
            <a:ext cx="4114800" cy="41148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228600"/>
            <a:ext cx="2995155" cy="4141738"/>
          </a:xfrm>
          <a:prstGeom prst="rect">
            <a:avLst/>
          </a:prstGeom>
        </p:spPr>
      </p:pic>
    </p:spTree>
    <p:extLst>
      <p:ext uri="{BB962C8B-B14F-4D97-AF65-F5344CB8AC3E}">
        <p14:creationId xmlns:p14="http://schemas.microsoft.com/office/powerpoint/2010/main" val="5471718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pPr algn="ctr"/>
            <a:r>
              <a:rPr lang="en-US" dirty="0" smtClean="0"/>
              <a:t>	</a:t>
            </a:r>
            <a:endParaRPr lang="en-US" dirty="0"/>
          </a:p>
        </p:txBody>
      </p:sp>
      <p:pic>
        <p:nvPicPr>
          <p:cNvPr id="11" name="Content Placeholder 10" descr="Frank Little Wobblies.jpg"/>
          <p:cNvPicPr>
            <a:picLocks noGrp="1" noChangeAspect="1"/>
          </p:cNvPicPr>
          <p:nvPr>
            <p:ph sz="half" idx="2"/>
          </p:nvPr>
        </p:nvPicPr>
        <p:blipFill>
          <a:blip r:embed="rId2" cstate="print"/>
          <a:stretch>
            <a:fillRect/>
          </a:stretch>
        </p:blipFill>
        <p:spPr>
          <a:xfrm>
            <a:off x="838200" y="1676400"/>
            <a:ext cx="2590800" cy="3424205"/>
          </a:xfrm>
        </p:spPr>
      </p:pic>
      <p:sp>
        <p:nvSpPr>
          <p:cNvPr id="2" name="Title 1"/>
          <p:cNvSpPr>
            <a:spLocks noGrp="1"/>
          </p:cNvSpPr>
          <p:nvPr>
            <p:ph type="title"/>
          </p:nvPr>
        </p:nvSpPr>
        <p:spPr>
          <a:xfrm>
            <a:off x="768096" y="585216"/>
            <a:ext cx="7290054" cy="1243584"/>
          </a:xfrm>
        </p:spPr>
        <p:txBody>
          <a:bodyPr/>
          <a:lstStyle/>
          <a:p>
            <a:r>
              <a:rPr lang="en-US" dirty="0" smtClean="0">
                <a:solidFill>
                  <a:schemeClr val="bg2">
                    <a:lumMod val="20000"/>
                    <a:lumOff val="80000"/>
                  </a:schemeClr>
                </a:solidFill>
              </a:rPr>
              <a:t>Traditions of radicalism in Unions</a:t>
            </a:r>
            <a:endParaRPr lang="en-US" dirty="0">
              <a:solidFill>
                <a:schemeClr val="bg2">
                  <a:lumMod val="20000"/>
                  <a:lumOff val="80000"/>
                </a:schemeClr>
              </a:solidFill>
            </a:endParaRPr>
          </a:p>
        </p:txBody>
      </p:sp>
      <p:pic>
        <p:nvPicPr>
          <p:cNvPr id="6" name="Content Placeholder 5"/>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3657600" y="1676400"/>
            <a:ext cx="4648200" cy="3400019"/>
          </a:xfrm>
        </p:spPr>
      </p:pic>
      <p:sp>
        <p:nvSpPr>
          <p:cNvPr id="8" name="Rounded Rectangle 7"/>
          <p:cNvSpPr/>
          <p:nvPr/>
        </p:nvSpPr>
        <p:spPr>
          <a:xfrm>
            <a:off x="609600" y="4876800"/>
            <a:ext cx="7848600" cy="17526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There was a long history of radicalism – communists, socialists, and anarchists, for example – within radical labor unions like the Industrial Workers of the World.  In the 1920s, Attorney General A. Mitchell Palmer had declared war against these groups deporting foreign radicals and arresting the Americans – their first and fourth amendment rights be damned. Most unions, or course, did not support radicals. In fact, more moderate Unions like the AFL officially denounced radicals.</a:t>
            </a:r>
            <a:endParaRPr lang="en-US" dirty="0"/>
          </a:p>
        </p:txBody>
      </p:sp>
    </p:spTree>
    <p:extLst>
      <p:ext uri="{BB962C8B-B14F-4D97-AF65-F5344CB8AC3E}">
        <p14:creationId xmlns:p14="http://schemas.microsoft.com/office/powerpoint/2010/main" val="28699736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solidFill>
                  <a:schemeClr val="bg2">
                    <a:lumMod val="20000"/>
                    <a:lumOff val="80000"/>
                  </a:schemeClr>
                </a:solidFill>
              </a:rPr>
              <a:t>Violence in the Labor Movement</a:t>
            </a:r>
            <a:endParaRPr lang="en-US" dirty="0">
              <a:solidFill>
                <a:schemeClr val="bg2">
                  <a:lumMod val="20000"/>
                  <a:lumOff val="80000"/>
                </a:schemeClr>
              </a:solidFill>
            </a:endParaRPr>
          </a:p>
        </p:txBody>
      </p:sp>
      <p:pic>
        <p:nvPicPr>
          <p:cNvPr id="7" name="Content Placeholder 6" descr="Haymarket Square Riot.jpg"/>
          <p:cNvPicPr>
            <a:picLocks noGrp="1" noChangeAspect="1"/>
          </p:cNvPicPr>
          <p:nvPr>
            <p:ph sz="half" idx="2"/>
          </p:nvPr>
        </p:nvPicPr>
        <p:blipFill>
          <a:blip r:embed="rId2" cstate="print"/>
          <a:stretch>
            <a:fillRect/>
          </a:stretch>
        </p:blipFill>
        <p:spPr>
          <a:xfrm>
            <a:off x="3505200" y="1752600"/>
            <a:ext cx="5486401" cy="4114800"/>
          </a:xfrm>
        </p:spPr>
      </p:pic>
      <p:sp>
        <p:nvSpPr>
          <p:cNvPr id="9" name="Rounded Rectangle 8"/>
          <p:cNvSpPr/>
          <p:nvPr/>
        </p:nvSpPr>
        <p:spPr>
          <a:xfrm>
            <a:off x="533400" y="1676400"/>
            <a:ext cx="3200400" cy="42672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Recall that there was some violence associated with the reforms which unions made, including events like: </a:t>
            </a:r>
          </a:p>
          <a:p>
            <a:endParaRPr lang="en-US" dirty="0"/>
          </a:p>
          <a:p>
            <a:pPr marL="285750" indent="-285750">
              <a:buFont typeface="Arial" panose="020B0604020202020204" pitchFamily="34" charset="0"/>
              <a:buChar char="•"/>
            </a:pPr>
            <a:r>
              <a:rPr lang="en-US" dirty="0" smtClean="0"/>
              <a:t>The 1877 Railroad Strike </a:t>
            </a:r>
          </a:p>
          <a:p>
            <a:pPr marL="285750" indent="-285750">
              <a:buFont typeface="Arial" panose="020B0604020202020204" pitchFamily="34" charset="0"/>
              <a:buChar char="•"/>
            </a:pPr>
            <a:r>
              <a:rPr lang="en-US" dirty="0" smtClean="0"/>
              <a:t>Haymarket Square Riot</a:t>
            </a:r>
          </a:p>
          <a:p>
            <a:pPr marL="285750" indent="-285750">
              <a:buFont typeface="Arial" panose="020B0604020202020204" pitchFamily="34" charset="0"/>
              <a:buChar char="•"/>
            </a:pPr>
            <a:r>
              <a:rPr lang="en-US" dirty="0" smtClean="0"/>
              <a:t>The Homestead Strike </a:t>
            </a:r>
          </a:p>
          <a:p>
            <a:pPr marL="285750" indent="-285750">
              <a:buFont typeface="Arial" panose="020B0604020202020204" pitchFamily="34" charset="0"/>
              <a:buChar char="•"/>
            </a:pPr>
            <a:r>
              <a:rPr lang="en-US" dirty="0" smtClean="0"/>
              <a:t>The Pullman Strike </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3316025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b="0" dirty="0" smtClean="0">
                <a:solidFill>
                  <a:schemeClr val="bg2">
                    <a:lumMod val="20000"/>
                    <a:lumOff val="80000"/>
                  </a:schemeClr>
                </a:solidFill>
              </a:rPr>
              <a:t>The Russian Revolution of 1917</a:t>
            </a:r>
            <a:endParaRPr lang="en-US" b="0" dirty="0">
              <a:solidFill>
                <a:schemeClr val="bg2">
                  <a:lumMod val="20000"/>
                  <a:lumOff val="80000"/>
                </a:schemeClr>
              </a:solidFill>
            </a:endParaRPr>
          </a:p>
        </p:txBody>
      </p:sp>
      <p:pic>
        <p:nvPicPr>
          <p:cNvPr id="10" name="Content Placeholder 9" descr="Lenin October Revolution.jpg"/>
          <p:cNvPicPr>
            <a:picLocks noGrp="1" noChangeAspect="1"/>
          </p:cNvPicPr>
          <p:nvPr>
            <p:ph idx="1"/>
          </p:nvPr>
        </p:nvPicPr>
        <p:blipFill>
          <a:blip r:embed="rId2" cstate="print"/>
          <a:stretch>
            <a:fillRect/>
          </a:stretch>
        </p:blipFill>
        <p:spPr>
          <a:xfrm>
            <a:off x="4343400" y="304800"/>
            <a:ext cx="4343400" cy="5715353"/>
          </a:xfrm>
        </p:spPr>
      </p:pic>
      <p:sp>
        <p:nvSpPr>
          <p:cNvPr id="9" name="Text Placeholder 8"/>
          <p:cNvSpPr>
            <a:spLocks noGrp="1"/>
          </p:cNvSpPr>
          <p:nvPr>
            <p:ph type="body" sz="half" idx="2"/>
          </p:nvPr>
        </p:nvSpPr>
        <p:spPr>
          <a:xfrm>
            <a:off x="609600" y="1905000"/>
            <a:ext cx="3429000" cy="4114800"/>
          </a:xfrm>
        </p:spPr>
        <p:txBody>
          <a:bodyPr/>
          <a:lstStyle/>
          <a:p>
            <a:r>
              <a:rPr lang="en-US" dirty="0" smtClean="0">
                <a:solidFill>
                  <a:schemeClr val="bg2">
                    <a:lumMod val="20000"/>
                    <a:lumOff val="80000"/>
                  </a:schemeClr>
                </a:solidFill>
              </a:rPr>
              <a:t>Vladimir Lenin’s rise to power in Russia – the nation which would be renamed th</a:t>
            </a:r>
            <a:r>
              <a:rPr lang="en-US" dirty="0" smtClean="0">
                <a:solidFill>
                  <a:schemeClr val="bg2">
                    <a:lumMod val="20000"/>
                    <a:lumOff val="80000"/>
                  </a:schemeClr>
                </a:solidFill>
              </a:rPr>
              <a:t>e Union of Soviet Socialist Republics – shocked American sensibilities. </a:t>
            </a:r>
            <a:r>
              <a:rPr lang="en-US" dirty="0" smtClean="0">
                <a:solidFill>
                  <a:schemeClr val="bg2">
                    <a:lumMod val="20000"/>
                    <a:lumOff val="80000"/>
                  </a:schemeClr>
                </a:solidFill>
              </a:rPr>
              <a:t>When </a:t>
            </a:r>
            <a:r>
              <a:rPr lang="en-US" dirty="0" smtClean="0">
                <a:solidFill>
                  <a:schemeClr val="bg2">
                    <a:lumMod val="20000"/>
                    <a:lumOff val="80000"/>
                  </a:schemeClr>
                </a:solidFill>
              </a:rPr>
              <a:t>a small group of Bolshevik radicals </a:t>
            </a:r>
            <a:r>
              <a:rPr lang="en-US" dirty="0" smtClean="0">
                <a:solidFill>
                  <a:schemeClr val="bg2">
                    <a:lumMod val="20000"/>
                    <a:lumOff val="80000"/>
                  </a:schemeClr>
                </a:solidFill>
              </a:rPr>
              <a:t>– few than six thousand men and women - overthrew </a:t>
            </a:r>
            <a:r>
              <a:rPr lang="en-US" dirty="0" smtClean="0">
                <a:solidFill>
                  <a:schemeClr val="bg2">
                    <a:lumMod val="20000"/>
                    <a:lumOff val="80000"/>
                  </a:schemeClr>
                </a:solidFill>
              </a:rPr>
              <a:t>the Romanov dynasty, toppled a democratically elected Duma, and seized control of the largest nation on Earth by violent methods, many Americans were fearful of communism and radicalism.  In the United States, a first “Red Scare” resulted following World War I. </a:t>
            </a:r>
            <a:endParaRPr lang="en-US" dirty="0">
              <a:solidFill>
                <a:schemeClr val="bg2">
                  <a:lumMod val="20000"/>
                  <a:lumOff val="80000"/>
                </a:schemeClr>
              </a:solidFill>
            </a:endParaRPr>
          </a:p>
        </p:txBody>
      </p:sp>
    </p:spTree>
    <p:extLst>
      <p:ext uri="{BB962C8B-B14F-4D97-AF65-F5344CB8AC3E}">
        <p14:creationId xmlns:p14="http://schemas.microsoft.com/office/powerpoint/2010/main" val="24763458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bg2">
                    <a:lumMod val="20000"/>
                    <a:lumOff val="80000"/>
                  </a:schemeClr>
                </a:solidFill>
              </a:rPr>
              <a:t>The Palmer raids of the 1920s</a:t>
            </a:r>
            <a:endParaRPr lang="en-US" b="0" dirty="0">
              <a:solidFill>
                <a:schemeClr val="bg2">
                  <a:lumMod val="20000"/>
                  <a:lumOff val="80000"/>
                </a:schemeClr>
              </a:solidFill>
            </a:endParaRPr>
          </a:p>
        </p:txBody>
      </p:sp>
      <p:pic>
        <p:nvPicPr>
          <p:cNvPr id="10" name="Content Placeholder 9" descr="Palmer Raids.jpg"/>
          <p:cNvPicPr>
            <a:picLocks noGrp="1" noChangeAspect="1"/>
          </p:cNvPicPr>
          <p:nvPr>
            <p:ph sz="half" idx="1"/>
          </p:nvPr>
        </p:nvPicPr>
        <p:blipFill>
          <a:blip r:embed="rId2" cstate="print"/>
          <a:stretch>
            <a:fillRect/>
          </a:stretch>
        </p:blipFill>
        <p:spPr>
          <a:xfrm>
            <a:off x="685800" y="1981200"/>
            <a:ext cx="5577673" cy="4191000"/>
          </a:xfrm>
        </p:spPr>
      </p:pic>
      <p:sp>
        <p:nvSpPr>
          <p:cNvPr id="9" name="Text Placeholder 8"/>
          <p:cNvSpPr>
            <a:spLocks noGrp="1"/>
          </p:cNvSpPr>
          <p:nvPr>
            <p:ph sz="half" idx="2"/>
          </p:nvPr>
        </p:nvSpPr>
        <p:spPr>
          <a:xfrm>
            <a:off x="6400800" y="1905000"/>
            <a:ext cx="2590800" cy="4556760"/>
          </a:xfrm>
        </p:spPr>
        <p:txBody>
          <a:bodyPr>
            <a:normAutofit lnSpcReduction="10000"/>
          </a:bodyPr>
          <a:lstStyle/>
          <a:p>
            <a:r>
              <a:rPr lang="en-US" dirty="0" smtClean="0">
                <a:solidFill>
                  <a:schemeClr val="bg2">
                    <a:lumMod val="20000"/>
                    <a:lumOff val="80000"/>
                  </a:schemeClr>
                </a:solidFill>
              </a:rPr>
              <a:t>A. Mitchell Palmer was the Attorney General of the United States under Woodrow Wilson, and steadfastly devoted to the notion that the United States should be rid of all communist, socialist, anarchist, and radical agitators.  His raids upon the labor unions, political organizations, and individuals which opposed the government were constant and usually unconstitutional.</a:t>
            </a:r>
            <a:endParaRPr lang="en-US" dirty="0">
              <a:solidFill>
                <a:schemeClr val="bg2">
                  <a:lumMod val="20000"/>
                  <a:lumOff val="80000"/>
                </a:schemeClr>
              </a:solidFill>
            </a:endParaRPr>
          </a:p>
        </p:txBody>
      </p:sp>
      <p:sp>
        <p:nvSpPr>
          <p:cNvPr id="2" name="Rounded Rectangle 1"/>
          <p:cNvSpPr/>
          <p:nvPr/>
        </p:nvSpPr>
        <p:spPr>
          <a:xfrm>
            <a:off x="609600" y="5867400"/>
            <a:ext cx="5715000" cy="6858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After an anarchist attempted to assassinate him with a homemade bomb, Palmer took this business personally. </a:t>
            </a:r>
            <a:endParaRPr lang="en-US" dirty="0"/>
          </a:p>
        </p:txBody>
      </p:sp>
    </p:spTree>
    <p:extLst>
      <p:ext uri="{BB962C8B-B14F-4D97-AF65-F5344CB8AC3E}">
        <p14:creationId xmlns:p14="http://schemas.microsoft.com/office/powerpoint/2010/main" val="26079071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The Fourth Amendment to the </a:t>
            </a:r>
            <a:r>
              <a:rPr lang="en-US" dirty="0" smtClean="0">
                <a:solidFill>
                  <a:schemeClr val="bg2">
                    <a:lumMod val="20000"/>
                    <a:lumOff val="80000"/>
                  </a:schemeClr>
                </a:solidFill>
              </a:rPr>
              <a:t>Constitution - violated</a:t>
            </a:r>
            <a:endParaRPr lang="en-US" dirty="0">
              <a:solidFill>
                <a:schemeClr val="bg2">
                  <a:lumMod val="20000"/>
                  <a:lumOff val="80000"/>
                </a:schemeClr>
              </a:solidFill>
            </a:endParaRPr>
          </a:p>
        </p:txBody>
      </p:sp>
      <p:sp>
        <p:nvSpPr>
          <p:cNvPr id="5" name="Content Placeholder 4"/>
          <p:cNvSpPr>
            <a:spLocks noGrp="1"/>
          </p:cNvSpPr>
          <p:nvPr>
            <p:ph idx="1"/>
          </p:nvPr>
        </p:nvSpPr>
        <p:spPr/>
        <p:txBody>
          <a:bodyPr>
            <a:noAutofit/>
          </a:bodyPr>
          <a:lstStyle/>
          <a:p>
            <a:pPr>
              <a:buNone/>
            </a:pPr>
            <a:r>
              <a:rPr lang="en-US" sz="2800" b="1" dirty="0" smtClean="0">
                <a:solidFill>
                  <a:schemeClr val="bg2">
                    <a:lumMod val="20000"/>
                    <a:lumOff val="80000"/>
                  </a:schemeClr>
                </a:solidFill>
                <a:latin typeface="Courier New" pitchFamily="49" charset="0"/>
                <a:cs typeface="Courier New" pitchFamily="49" charset="0"/>
              </a:rPr>
              <a:t>	“</a:t>
            </a:r>
            <a:r>
              <a:rPr lang="en-US" sz="2800" dirty="0" smtClean="0">
                <a:solidFill>
                  <a:schemeClr val="bg2">
                    <a:lumMod val="20000"/>
                    <a:lumOff val="80000"/>
                  </a:schemeClr>
                </a:solidFill>
                <a:latin typeface="Courier New" pitchFamily="49" charset="0"/>
                <a:cs typeface="Courier New" pitchFamily="49" charset="0"/>
              </a:rPr>
              <a:t> The right of the people to be secure in their persons, houses, papers, and effects, against unreasonable searches and seizures, shall not be violated, and no Warrants shall issue, but upon probable cause, supported by Oath or affirmation, and particularly describing the place to be searched, and the persons or things to be seized. </a:t>
            </a:r>
            <a:r>
              <a:rPr lang="en-US" sz="2800" b="1" dirty="0" smtClean="0">
                <a:solidFill>
                  <a:schemeClr val="bg2">
                    <a:lumMod val="20000"/>
                    <a:lumOff val="80000"/>
                  </a:schemeClr>
                </a:solidFill>
                <a:latin typeface="Courier New" pitchFamily="49" charset="0"/>
                <a:cs typeface="Courier New" pitchFamily="49" charset="0"/>
              </a:rPr>
              <a:t>”</a:t>
            </a:r>
            <a:endParaRPr lang="en-US" sz="2800" dirty="0">
              <a:solidFill>
                <a:schemeClr val="bg2">
                  <a:lumMod val="20000"/>
                  <a:lumOff val="80000"/>
                </a:schemeClr>
              </a:solidFill>
              <a:latin typeface="Courier New" pitchFamily="49" charset="0"/>
              <a:cs typeface="Courier New" pitchFamily="49" charset="0"/>
            </a:endParaRPr>
          </a:p>
        </p:txBody>
      </p:sp>
    </p:spTree>
    <p:extLst>
      <p:ext uri="{BB962C8B-B14F-4D97-AF65-F5344CB8AC3E}">
        <p14:creationId xmlns:p14="http://schemas.microsoft.com/office/powerpoint/2010/main" val="157734094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8096" y="471509"/>
            <a:ext cx="7842504" cy="1737360"/>
          </a:xfrm>
        </p:spPr>
        <p:txBody>
          <a:bodyPr>
            <a:normAutofit/>
          </a:bodyPr>
          <a:lstStyle/>
          <a:p>
            <a:r>
              <a:rPr lang="en-US" b="0" dirty="0" smtClean="0">
                <a:solidFill>
                  <a:schemeClr val="bg2">
                    <a:lumMod val="20000"/>
                    <a:lumOff val="80000"/>
                  </a:schemeClr>
                </a:solidFill>
              </a:rPr>
              <a:t>The Berlin Blockade and the Berlin Airlift were the first of many Cold War confrontations </a:t>
            </a:r>
            <a:r>
              <a:rPr lang="en-US" b="0" dirty="0" smtClean="0">
                <a:solidFill>
                  <a:schemeClr val="bg2">
                    <a:lumMod val="20000"/>
                    <a:lumOff val="80000"/>
                  </a:schemeClr>
                </a:solidFill>
              </a:rPr>
              <a:t>which alarmed Americans</a:t>
            </a:r>
            <a:endParaRPr lang="en-US" b="0" dirty="0">
              <a:solidFill>
                <a:schemeClr val="bg2">
                  <a:lumMod val="20000"/>
                  <a:lumOff val="80000"/>
                </a:schemeClr>
              </a:solidFill>
            </a:endParaRPr>
          </a:p>
        </p:txBody>
      </p:sp>
      <p:pic>
        <p:nvPicPr>
          <p:cNvPr id="1026" name="Picture 2" descr="http://www.nationalarchives.gov.uk/education/coldwar/G4/images/cs1_s6.jpg"/>
          <p:cNvPicPr>
            <a:picLocks noGrp="1" noChangeAspect="1" noChangeArrowheads="1"/>
          </p:cNvPicPr>
          <p:nvPr>
            <p:ph idx="1"/>
          </p:nvPr>
        </p:nvPicPr>
        <p:blipFill>
          <a:blip r:embed="rId2" cstate="print"/>
          <a:stretch>
            <a:fillRect/>
          </a:stretch>
        </p:blipFill>
        <p:spPr bwMode="auto">
          <a:xfrm>
            <a:off x="4648200" y="1981200"/>
            <a:ext cx="4259263" cy="4372843"/>
          </a:xfrm>
          <a:prstGeom prst="rect">
            <a:avLst/>
          </a:prstGeom>
          <a:noFill/>
        </p:spPr>
      </p:pic>
      <p:sp>
        <p:nvSpPr>
          <p:cNvPr id="6" name="Text Placeholder 5"/>
          <p:cNvSpPr>
            <a:spLocks noGrp="1"/>
          </p:cNvSpPr>
          <p:nvPr>
            <p:ph type="body" sz="half" idx="2"/>
          </p:nvPr>
        </p:nvSpPr>
        <p:spPr>
          <a:xfrm>
            <a:off x="754100" y="2057400"/>
            <a:ext cx="3817900" cy="4419600"/>
          </a:xfrm>
        </p:spPr>
        <p:txBody>
          <a:bodyPr>
            <a:normAutofit/>
          </a:bodyPr>
          <a:lstStyle/>
          <a:p>
            <a:r>
              <a:rPr lang="en-US" dirty="0" smtClean="0">
                <a:solidFill>
                  <a:schemeClr val="bg2">
                    <a:lumMod val="20000"/>
                    <a:lumOff val="80000"/>
                  </a:schemeClr>
                </a:solidFill>
              </a:rPr>
              <a:t>For most Americans, the Berlin Blockade wa</a:t>
            </a:r>
            <a:r>
              <a:rPr lang="en-US" dirty="0" smtClean="0">
                <a:solidFill>
                  <a:schemeClr val="bg2">
                    <a:lumMod val="20000"/>
                    <a:lumOff val="80000"/>
                  </a:schemeClr>
                </a:solidFill>
              </a:rPr>
              <a:t>s a clear indication that the Soviet Union (USSR) had an aggressive policy of taking over free nations.</a:t>
            </a:r>
            <a:endParaRPr lang="en-US" dirty="0" smtClean="0">
              <a:solidFill>
                <a:schemeClr val="bg2">
                  <a:lumMod val="20000"/>
                  <a:lumOff val="80000"/>
                </a:schemeClr>
              </a:solidFill>
            </a:endParaRPr>
          </a:p>
          <a:p>
            <a:r>
              <a:rPr lang="en-US" dirty="0" smtClean="0">
                <a:solidFill>
                  <a:schemeClr val="bg2">
                    <a:lumMod val="20000"/>
                    <a:lumOff val="80000"/>
                  </a:schemeClr>
                </a:solidFill>
              </a:rPr>
              <a:t>American </a:t>
            </a:r>
            <a:r>
              <a:rPr lang="en-US" dirty="0" smtClean="0">
                <a:solidFill>
                  <a:schemeClr val="bg2">
                    <a:lumMod val="20000"/>
                    <a:lumOff val="80000"/>
                  </a:schemeClr>
                </a:solidFill>
              </a:rPr>
              <a:t>and British pilots delivered food, fuel, supplies, and medicine to the people of West Berlin for almost 11 months during the years 1948 and 1949.  Eventually, Joseph Stalin took down the blockades which had isolated the city by blocking off all of its roads, rivers, and canals.  He feared that an incident might spark a larger war.  Harry S Truman considered this action the first difficult test for his policy of containment – and it was a triumph</a:t>
            </a:r>
            <a:r>
              <a:rPr lang="en-US" dirty="0" smtClean="0">
                <a:solidFill>
                  <a:schemeClr val="bg2">
                    <a:lumMod val="20000"/>
                    <a:lumOff val="80000"/>
                  </a:schemeClr>
                </a:solidFill>
              </a:rPr>
              <a:t>.  </a:t>
            </a:r>
            <a:endParaRPr lang="en-US" dirty="0">
              <a:solidFill>
                <a:schemeClr val="bg2">
                  <a:lumMod val="20000"/>
                  <a:lumOff val="80000"/>
                </a:schemeClr>
              </a:solidFill>
            </a:endParaRPr>
          </a:p>
        </p:txBody>
      </p:sp>
    </p:spTree>
    <p:extLst>
      <p:ext uri="{BB962C8B-B14F-4D97-AF65-F5344CB8AC3E}">
        <p14:creationId xmlns:p14="http://schemas.microsoft.com/office/powerpoint/2010/main" val="14318168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8096" y="471509"/>
            <a:ext cx="7918704" cy="1737360"/>
          </a:xfrm>
        </p:spPr>
        <p:txBody>
          <a:bodyPr/>
          <a:lstStyle/>
          <a:p>
            <a:r>
              <a:rPr lang="en-US" dirty="0" smtClean="0">
                <a:solidFill>
                  <a:schemeClr val="accent3"/>
                </a:solidFill>
              </a:rPr>
              <a:t>Labor Trouble: </a:t>
            </a:r>
            <a:r>
              <a:rPr lang="en-US" dirty="0" smtClean="0">
                <a:solidFill>
                  <a:schemeClr val="accent3"/>
                </a:solidFill>
              </a:rPr>
              <a:t>Reconverting the Economy to </a:t>
            </a:r>
            <a:r>
              <a:rPr lang="en-US" dirty="0" smtClean="0">
                <a:solidFill>
                  <a:schemeClr val="accent3"/>
                </a:solidFill>
              </a:rPr>
              <a:t>Auto</a:t>
            </a:r>
            <a:r>
              <a:rPr lang="en-US" dirty="0" smtClean="0">
                <a:solidFill>
                  <a:schemeClr val="accent3"/>
                </a:solidFill>
              </a:rPr>
              <a:t>, Steel, Meatpacking, and </a:t>
            </a:r>
            <a:r>
              <a:rPr lang="en-US" dirty="0" smtClean="0">
                <a:solidFill>
                  <a:schemeClr val="accent3"/>
                </a:solidFill>
              </a:rPr>
              <a:t>Electrical shops</a:t>
            </a:r>
            <a:endParaRPr lang="en-US" dirty="0">
              <a:solidFill>
                <a:schemeClr val="accent3"/>
              </a:solidFill>
            </a:endParaRPr>
          </a:p>
        </p:txBody>
      </p:sp>
      <p:pic>
        <p:nvPicPr>
          <p:cNvPr id="7" name="Content Placeholder 6" descr="Striking Workers, 1946.jpg"/>
          <p:cNvPicPr>
            <a:picLocks noGrp="1" noChangeAspect="1"/>
          </p:cNvPicPr>
          <p:nvPr>
            <p:ph idx="1"/>
          </p:nvPr>
        </p:nvPicPr>
        <p:blipFill>
          <a:blip r:embed="rId2" cstate="print"/>
          <a:stretch>
            <a:fillRect/>
          </a:stretch>
        </p:blipFill>
        <p:spPr>
          <a:xfrm>
            <a:off x="4419600" y="2286000"/>
            <a:ext cx="4259263" cy="3264029"/>
          </a:xfrm>
        </p:spPr>
      </p:pic>
      <p:sp>
        <p:nvSpPr>
          <p:cNvPr id="6" name="Text Placeholder 5"/>
          <p:cNvSpPr>
            <a:spLocks noGrp="1"/>
          </p:cNvSpPr>
          <p:nvPr>
            <p:ph type="body" sz="half" idx="2"/>
          </p:nvPr>
        </p:nvSpPr>
        <p:spPr>
          <a:xfrm>
            <a:off x="533400" y="2257506"/>
            <a:ext cx="3733800" cy="4371894"/>
          </a:xfrm>
        </p:spPr>
        <p:txBody>
          <a:bodyPr>
            <a:noAutofit/>
          </a:bodyPr>
          <a:lstStyle/>
          <a:p>
            <a:r>
              <a:rPr lang="en-US" sz="1800" dirty="0" smtClean="0">
                <a:solidFill>
                  <a:schemeClr val="accent3"/>
                </a:solidFill>
              </a:rPr>
              <a:t>The desire to live out the American dream was something which became a priority to all Americans in the aftermath of the war years.  Soldiers returning home benefitted from the GI Bill and other government programs intended to improve their prospects.  But work-a-day labors felt shut out of the largess.  Workers in 1946 went out on strike when they found that wages were too low to achieve the new American dream.</a:t>
            </a:r>
            <a:endParaRPr lang="en-US" sz="1800" dirty="0">
              <a:solidFill>
                <a:schemeClr val="accent3"/>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914400"/>
            <a:ext cx="7125113" cy="609600"/>
          </a:xfrm>
        </p:spPr>
        <p:txBody>
          <a:bodyPr>
            <a:normAutofit fontScale="90000"/>
          </a:bodyPr>
          <a:lstStyle/>
          <a:p>
            <a:r>
              <a:rPr lang="en-US" sz="2400" dirty="0" smtClean="0">
                <a:solidFill>
                  <a:schemeClr val="bg2">
                    <a:lumMod val="20000"/>
                    <a:lumOff val="80000"/>
                  </a:schemeClr>
                </a:solidFill>
                <a:latin typeface="+mn-lt"/>
              </a:rPr>
              <a:t>The Soviet Union:  A Nuclear Superpower, 1949</a:t>
            </a:r>
            <a:endParaRPr lang="en-US" sz="2400" dirty="0">
              <a:solidFill>
                <a:schemeClr val="bg2">
                  <a:lumMod val="20000"/>
                  <a:lumOff val="80000"/>
                </a:schemeClr>
              </a:solidFill>
              <a:latin typeface="+mn-lt"/>
            </a:endParaRPr>
          </a:p>
        </p:txBody>
      </p:sp>
      <p:pic>
        <p:nvPicPr>
          <p:cNvPr id="12" name="Content Placeholder 1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71395" y="1600200"/>
            <a:ext cx="5429072" cy="3657600"/>
          </a:xfr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59873">
            <a:off x="5675542" y="1600200"/>
            <a:ext cx="3235524" cy="4627915"/>
          </a:xfrm>
          <a:prstGeom prst="rect">
            <a:avLst/>
          </a:prstGeom>
        </p:spPr>
      </p:pic>
      <p:sp>
        <p:nvSpPr>
          <p:cNvPr id="3" name="Rounded Rectangle 2"/>
          <p:cNvSpPr/>
          <p:nvPr/>
        </p:nvSpPr>
        <p:spPr>
          <a:xfrm>
            <a:off x="762000" y="5029200"/>
            <a:ext cx="6172200" cy="11430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In 1949, Americans discovered – much to our surprise – that the Soviet Union had successfully tested their own atomic weapon – years before we thought they would figure out the horrible killing machine.  Americans were frightened of atomic war.</a:t>
            </a:r>
            <a:endParaRPr lang="en-US" dirty="0"/>
          </a:p>
        </p:txBody>
      </p:sp>
    </p:spTree>
    <p:extLst>
      <p:ext uri="{BB962C8B-B14F-4D97-AF65-F5344CB8AC3E}">
        <p14:creationId xmlns:p14="http://schemas.microsoft.com/office/powerpoint/2010/main" val="34315804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471509"/>
            <a:ext cx="7842504" cy="1737360"/>
          </a:xfrm>
        </p:spPr>
        <p:txBody>
          <a:bodyPr/>
          <a:lstStyle/>
          <a:p>
            <a:r>
              <a:rPr lang="en-US" b="0" dirty="0" smtClean="0">
                <a:solidFill>
                  <a:schemeClr val="bg2">
                    <a:lumMod val="20000"/>
                    <a:lumOff val="80000"/>
                  </a:schemeClr>
                </a:solidFill>
              </a:rPr>
              <a:t>Espionage: Julius </a:t>
            </a:r>
            <a:r>
              <a:rPr lang="en-US" b="0" dirty="0" smtClean="0">
                <a:solidFill>
                  <a:schemeClr val="bg2">
                    <a:lumMod val="20000"/>
                    <a:lumOff val="80000"/>
                  </a:schemeClr>
                </a:solidFill>
              </a:rPr>
              <a:t>and Ethyl Rosenberg</a:t>
            </a:r>
            <a:endParaRPr lang="en-US" b="0" dirty="0">
              <a:solidFill>
                <a:schemeClr val="bg2">
                  <a:lumMod val="20000"/>
                  <a:lumOff val="80000"/>
                </a:schemeClr>
              </a:solidFill>
            </a:endParaRPr>
          </a:p>
        </p:txBody>
      </p:sp>
      <p:pic>
        <p:nvPicPr>
          <p:cNvPr id="6" name="Content Placeholder 5" descr="Julius and Ethyl Rosenberg.jpg"/>
          <p:cNvPicPr>
            <a:picLocks noGrp="1" noChangeAspect="1"/>
          </p:cNvPicPr>
          <p:nvPr>
            <p:ph idx="1"/>
          </p:nvPr>
        </p:nvPicPr>
        <p:blipFill>
          <a:blip r:embed="rId2" cstate="print"/>
          <a:stretch>
            <a:fillRect/>
          </a:stretch>
        </p:blipFill>
        <p:spPr>
          <a:xfrm>
            <a:off x="4419600" y="1905000"/>
            <a:ext cx="4259263" cy="3877932"/>
          </a:xfrm>
        </p:spPr>
      </p:pic>
      <p:sp>
        <p:nvSpPr>
          <p:cNvPr id="5" name="Text Placeholder 4"/>
          <p:cNvSpPr>
            <a:spLocks noGrp="1"/>
          </p:cNvSpPr>
          <p:nvPr>
            <p:ph type="body" sz="half" idx="2"/>
          </p:nvPr>
        </p:nvSpPr>
        <p:spPr>
          <a:xfrm>
            <a:off x="768096" y="1905000"/>
            <a:ext cx="3291840" cy="4114800"/>
          </a:xfrm>
        </p:spPr>
        <p:txBody>
          <a:bodyPr>
            <a:normAutofit/>
          </a:bodyPr>
          <a:lstStyle/>
          <a:p>
            <a:r>
              <a:rPr lang="en-US" dirty="0" smtClean="0">
                <a:solidFill>
                  <a:schemeClr val="bg2">
                    <a:lumMod val="20000"/>
                    <a:lumOff val="80000"/>
                  </a:schemeClr>
                </a:solidFill>
              </a:rPr>
              <a:t>In 1949, the USSR was able to create its own version of the atomic bomb.  Since Americans were convinced that it would take Soviet physicists much longer to master the technology, espionage was suspected.  </a:t>
            </a:r>
            <a:r>
              <a:rPr lang="en-US" dirty="0" smtClean="0">
                <a:solidFill>
                  <a:schemeClr val="bg2">
                    <a:lumMod val="20000"/>
                    <a:lumOff val="80000"/>
                  </a:schemeClr>
                </a:solidFill>
              </a:rPr>
              <a:t>How could </a:t>
            </a:r>
            <a:r>
              <a:rPr lang="en-US" dirty="0" smtClean="0">
                <a:solidFill>
                  <a:schemeClr val="bg2">
                    <a:lumMod val="20000"/>
                    <a:lumOff val="80000"/>
                  </a:schemeClr>
                </a:solidFill>
              </a:rPr>
              <a:t>they have gotten this research done so quickly.  Espionage was the answer.  </a:t>
            </a:r>
            <a:r>
              <a:rPr lang="en-US" dirty="0" smtClean="0">
                <a:solidFill>
                  <a:schemeClr val="bg2">
                    <a:lumMod val="20000"/>
                    <a:lumOff val="80000"/>
                  </a:schemeClr>
                </a:solidFill>
              </a:rPr>
              <a:t>Julius </a:t>
            </a:r>
            <a:r>
              <a:rPr lang="en-US" dirty="0" smtClean="0">
                <a:solidFill>
                  <a:schemeClr val="bg2">
                    <a:lumMod val="20000"/>
                    <a:lumOff val="80000"/>
                  </a:schemeClr>
                </a:solidFill>
              </a:rPr>
              <a:t>and Ethyl Rosenberg  were convicted of passing the secrets of the atomic weapon to the USSR and executed for doing so in 1953</a:t>
            </a:r>
            <a:r>
              <a:rPr lang="en-US" dirty="0" smtClean="0">
                <a:solidFill>
                  <a:schemeClr val="bg2">
                    <a:lumMod val="20000"/>
                    <a:lumOff val="80000"/>
                  </a:schemeClr>
                </a:solidFill>
              </a:rPr>
              <a:t>.  Both wer</a:t>
            </a:r>
            <a:r>
              <a:rPr lang="en-US" dirty="0" smtClean="0">
                <a:solidFill>
                  <a:schemeClr val="bg2">
                    <a:lumMod val="20000"/>
                    <a:lumOff val="80000"/>
                  </a:schemeClr>
                </a:solidFill>
              </a:rPr>
              <a:t>e put to death by the United States government for their betrayal. </a:t>
            </a:r>
            <a:endParaRPr lang="en-US" dirty="0">
              <a:solidFill>
                <a:schemeClr val="bg2">
                  <a:lumMod val="20000"/>
                  <a:lumOff val="80000"/>
                </a:schemeClr>
              </a:solidFill>
            </a:endParaRPr>
          </a:p>
        </p:txBody>
      </p:sp>
    </p:spTree>
    <p:extLst>
      <p:ext uri="{BB962C8B-B14F-4D97-AF65-F5344CB8AC3E}">
        <p14:creationId xmlns:p14="http://schemas.microsoft.com/office/powerpoint/2010/main" val="403828907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8096" y="761999"/>
            <a:ext cx="8147304" cy="1446869"/>
          </a:xfrm>
        </p:spPr>
        <p:txBody>
          <a:bodyPr/>
          <a:lstStyle/>
          <a:p>
            <a:pPr algn="l"/>
            <a:r>
              <a:rPr lang="en-US" sz="4000" b="0" dirty="0" smtClean="0">
                <a:solidFill>
                  <a:schemeClr val="bg2">
                    <a:lumMod val="20000"/>
                    <a:lumOff val="80000"/>
                  </a:schemeClr>
                </a:solidFill>
              </a:rPr>
              <a:t>Bert the Turtle’s Duck and Cover </a:t>
            </a:r>
            <a:r>
              <a:rPr lang="en-US" sz="4000" b="0" dirty="0">
                <a:solidFill>
                  <a:schemeClr val="bg2">
                    <a:lumMod val="20000"/>
                    <a:lumOff val="80000"/>
                  </a:schemeClr>
                </a:solidFill>
              </a:rPr>
              <a:t>filmstrip</a:t>
            </a:r>
            <a:r>
              <a:rPr lang="en-US" sz="4000" b="0" dirty="0" smtClean="0">
                <a:solidFill>
                  <a:schemeClr val="bg2">
                    <a:lumMod val="20000"/>
                    <a:lumOff val="80000"/>
                  </a:schemeClr>
                </a:solidFill>
              </a:rPr>
              <a:t>:</a:t>
            </a:r>
            <a:r>
              <a:rPr lang="en-US" sz="2000" b="0" dirty="0" smtClean="0">
                <a:solidFill>
                  <a:schemeClr val="bg2">
                    <a:lumMod val="20000"/>
                    <a:lumOff val="80000"/>
                  </a:schemeClr>
                </a:solidFill>
              </a:rPr>
              <a:t/>
            </a:r>
            <a:br>
              <a:rPr lang="en-US" sz="2000" b="0" dirty="0" smtClean="0">
                <a:solidFill>
                  <a:schemeClr val="bg2">
                    <a:lumMod val="20000"/>
                    <a:lumOff val="80000"/>
                  </a:schemeClr>
                </a:solidFill>
              </a:rPr>
            </a:br>
            <a:r>
              <a:rPr lang="en-US" sz="2000" b="0" dirty="0">
                <a:solidFill>
                  <a:schemeClr val="bg2">
                    <a:lumMod val="20000"/>
                    <a:lumOff val="80000"/>
                  </a:schemeClr>
                </a:solidFill>
              </a:rPr>
              <a:t/>
            </a:r>
            <a:br>
              <a:rPr lang="en-US" sz="2000" b="0" dirty="0">
                <a:solidFill>
                  <a:schemeClr val="bg2">
                    <a:lumMod val="20000"/>
                    <a:lumOff val="80000"/>
                  </a:schemeClr>
                </a:solidFill>
              </a:rPr>
            </a:br>
            <a:r>
              <a:rPr lang="en-US" sz="2400" b="0" dirty="0">
                <a:solidFill>
                  <a:schemeClr val="bg2">
                    <a:lumMod val="10000"/>
                  </a:schemeClr>
                </a:solidFill>
                <a:hlinkClick r:id="rId2"/>
              </a:rPr>
              <a:t>http://</a:t>
            </a:r>
            <a:r>
              <a:rPr lang="en-US" sz="2400" b="0" dirty="0" smtClean="0">
                <a:solidFill>
                  <a:schemeClr val="bg2">
                    <a:lumMod val="10000"/>
                  </a:schemeClr>
                </a:solidFill>
                <a:hlinkClick r:id="rId2"/>
              </a:rPr>
              <a:t>www.youtube.com/watch?v=IKqXu-5jw60&amp;feature=fvsr</a:t>
            </a:r>
            <a:r>
              <a:rPr lang="en-US" sz="2400" b="0" dirty="0" smtClean="0">
                <a:solidFill>
                  <a:schemeClr val="bg2">
                    <a:lumMod val="10000"/>
                  </a:schemeClr>
                </a:solidFill>
              </a:rPr>
              <a:t> </a:t>
            </a:r>
            <a:endParaRPr lang="en-US" sz="2400" b="0" dirty="0">
              <a:solidFill>
                <a:schemeClr val="bg2">
                  <a:lumMod val="10000"/>
                </a:schemeClr>
              </a:solidFill>
            </a:endParaRPr>
          </a:p>
        </p:txBody>
      </p:sp>
      <p:pic>
        <p:nvPicPr>
          <p:cNvPr id="8" name="Picture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190999" y="2438400"/>
            <a:ext cx="4646141" cy="3581400"/>
          </a:xfrm>
        </p:spPr>
      </p:pic>
      <p:sp>
        <p:nvSpPr>
          <p:cNvPr id="7" name="Text Placeholder 6"/>
          <p:cNvSpPr>
            <a:spLocks noGrp="1"/>
          </p:cNvSpPr>
          <p:nvPr>
            <p:ph type="body" sz="half" idx="2"/>
          </p:nvPr>
        </p:nvSpPr>
        <p:spPr/>
        <p:txBody>
          <a:bodyPr>
            <a:normAutofit lnSpcReduction="10000"/>
          </a:bodyPr>
          <a:lstStyle/>
          <a:p>
            <a:r>
              <a:rPr lang="en-US" dirty="0" smtClean="0">
                <a:solidFill>
                  <a:schemeClr val="bg2">
                    <a:lumMod val="10000"/>
                  </a:schemeClr>
                </a:solidFill>
              </a:rPr>
              <a:t>How paranoid were Americans during the 1950s?  Enough that your grandparents are still struggling with it… The </a:t>
            </a:r>
            <a:r>
              <a:rPr lang="en-US" dirty="0" smtClean="0">
                <a:solidFill>
                  <a:schemeClr val="bg2">
                    <a:lumMod val="10000"/>
                  </a:schemeClr>
                </a:solidFill>
              </a:rPr>
              <a:t>United States feeling of security was violated completely by the grim prospect of the Soviet Union’s nuclear capabilities.  Bunkers were dug in backyards to facilitate survival in the event of a nuclear war.  Preparedness was emphasized – sirens and nuclear fallout shelter alarms were tests – and schoolchildren were trained to “Duck and Cover” at the first sign of nuclear attack: a flash.</a:t>
            </a:r>
            <a:endParaRPr lang="en-US" dirty="0">
              <a:solidFill>
                <a:schemeClr val="bg2">
                  <a:lumMod val="10000"/>
                </a:schemeClr>
              </a:solidFill>
            </a:endParaRPr>
          </a:p>
        </p:txBody>
      </p:sp>
    </p:spTree>
    <p:extLst>
      <p:ext uri="{BB962C8B-B14F-4D97-AF65-F5344CB8AC3E}">
        <p14:creationId xmlns:p14="http://schemas.microsoft.com/office/powerpoint/2010/main" val="36910107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solidFill>
                  <a:schemeClr val="bg2">
                    <a:lumMod val="20000"/>
                    <a:lumOff val="80000"/>
                  </a:schemeClr>
                </a:solidFill>
                <a:latin typeface="+mn-lt"/>
              </a:rPr>
              <a:t>China Falls to Communism, 1949</a:t>
            </a:r>
            <a:endParaRPr lang="en-US" sz="3200" dirty="0">
              <a:solidFill>
                <a:schemeClr val="bg2">
                  <a:lumMod val="20000"/>
                  <a:lumOff val="80000"/>
                </a:schemeClr>
              </a:solidFill>
              <a:latin typeface="+mn-lt"/>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43000" y="1828799"/>
            <a:ext cx="6553200" cy="4487015"/>
          </a:xfrm>
        </p:spPr>
      </p:pic>
    </p:spTree>
    <p:extLst>
      <p:ext uri="{BB962C8B-B14F-4D97-AF65-F5344CB8AC3E}">
        <p14:creationId xmlns:p14="http://schemas.microsoft.com/office/powerpoint/2010/main" val="424320995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0" y="685800"/>
            <a:ext cx="7537704" cy="1218269"/>
          </a:xfrm>
        </p:spPr>
        <p:txBody>
          <a:bodyPr/>
          <a:lstStyle/>
          <a:p>
            <a:r>
              <a:rPr lang="en-US" b="0" dirty="0" smtClean="0">
                <a:solidFill>
                  <a:schemeClr val="bg2">
                    <a:lumMod val="20000"/>
                    <a:lumOff val="80000"/>
                  </a:schemeClr>
                </a:solidFill>
              </a:rPr>
              <a:t>China falls to Communism, 1949</a:t>
            </a:r>
            <a:endParaRPr lang="en-US" b="0" dirty="0">
              <a:solidFill>
                <a:schemeClr val="bg2">
                  <a:lumMod val="20000"/>
                  <a:lumOff val="80000"/>
                </a:schemeClr>
              </a:solidFill>
            </a:endParaRPr>
          </a:p>
        </p:txBody>
      </p:sp>
      <p:pic>
        <p:nvPicPr>
          <p:cNvPr id="8" name="Content Placeholder 7" descr="Mao.jpg"/>
          <p:cNvPicPr>
            <a:picLocks noGrp="1" noChangeAspect="1"/>
          </p:cNvPicPr>
          <p:nvPr>
            <p:ph idx="1"/>
          </p:nvPr>
        </p:nvPicPr>
        <p:blipFill>
          <a:blip r:embed="rId2" cstate="print"/>
          <a:stretch>
            <a:fillRect/>
          </a:stretch>
        </p:blipFill>
        <p:spPr>
          <a:xfrm>
            <a:off x="4343400" y="2057400"/>
            <a:ext cx="4267200" cy="4466336"/>
          </a:xfrm>
        </p:spPr>
      </p:pic>
      <p:sp>
        <p:nvSpPr>
          <p:cNvPr id="7" name="Text Placeholder 6"/>
          <p:cNvSpPr>
            <a:spLocks noGrp="1"/>
          </p:cNvSpPr>
          <p:nvPr>
            <p:ph type="body" sz="half" idx="2"/>
          </p:nvPr>
        </p:nvSpPr>
        <p:spPr>
          <a:xfrm>
            <a:off x="685800" y="2057400"/>
            <a:ext cx="3657600" cy="4495800"/>
          </a:xfrm>
        </p:spPr>
        <p:txBody>
          <a:bodyPr>
            <a:normAutofit/>
          </a:bodyPr>
          <a:lstStyle/>
          <a:p>
            <a:r>
              <a:rPr lang="en-US" dirty="0" smtClean="0">
                <a:solidFill>
                  <a:schemeClr val="bg2">
                    <a:lumMod val="20000"/>
                    <a:lumOff val="80000"/>
                  </a:schemeClr>
                </a:solidFill>
              </a:rPr>
              <a:t>So focused were Americans on the possibility of the Soviets spreading their communist beliefs </a:t>
            </a:r>
            <a:r>
              <a:rPr lang="en-US" dirty="0" smtClean="0">
                <a:solidFill>
                  <a:schemeClr val="bg2">
                    <a:lumMod val="20000"/>
                    <a:lumOff val="80000"/>
                  </a:schemeClr>
                </a:solidFill>
              </a:rPr>
              <a:t>into Europe, the government neglected to intervene in Asia.  </a:t>
            </a:r>
            <a:r>
              <a:rPr lang="en-US" dirty="0" smtClean="0">
                <a:solidFill>
                  <a:schemeClr val="bg2">
                    <a:lumMod val="20000"/>
                    <a:lumOff val="80000"/>
                  </a:schemeClr>
                </a:solidFill>
              </a:rPr>
              <a:t>Mao </a:t>
            </a:r>
            <a:r>
              <a:rPr lang="en-US" dirty="0" smtClean="0">
                <a:solidFill>
                  <a:schemeClr val="bg2">
                    <a:lumMod val="20000"/>
                    <a:lumOff val="80000"/>
                  </a:schemeClr>
                </a:solidFill>
              </a:rPr>
              <a:t>Zedong and the communist forces which supported him took control of China in 1949, much to the surprise and disappointment of Americans.  Overnight, the most populous nation on Earth had been turned into a communist nation.  Fearful Americans, once again, began to worry about the possibility of revolution</a:t>
            </a:r>
            <a:r>
              <a:rPr lang="en-US" dirty="0" smtClean="0">
                <a:solidFill>
                  <a:schemeClr val="bg2">
                    <a:lumMod val="20000"/>
                    <a:lumOff val="80000"/>
                  </a:schemeClr>
                </a:solidFill>
              </a:rPr>
              <a:t>.  Mao’s dictatorship would result in widespread famines that killed millions and absolute police control over China. </a:t>
            </a:r>
            <a:endParaRPr lang="en-US" dirty="0">
              <a:solidFill>
                <a:schemeClr val="bg2">
                  <a:lumMod val="20000"/>
                  <a:lumOff val="80000"/>
                </a:schemeClr>
              </a:solidFill>
            </a:endParaRPr>
          </a:p>
        </p:txBody>
      </p:sp>
    </p:spTree>
    <p:extLst>
      <p:ext uri="{BB962C8B-B14F-4D97-AF65-F5344CB8AC3E}">
        <p14:creationId xmlns:p14="http://schemas.microsoft.com/office/powerpoint/2010/main" val="11508311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solidFill>
                  <a:schemeClr val="bg2">
                    <a:lumMod val="20000"/>
                    <a:lumOff val="80000"/>
                  </a:schemeClr>
                </a:solidFill>
              </a:rPr>
              <a:t>North Korean Aggression, 1950</a:t>
            </a:r>
            <a:endParaRPr lang="en-US" b="0" dirty="0">
              <a:solidFill>
                <a:schemeClr val="bg2">
                  <a:lumMod val="20000"/>
                  <a:lumOff val="80000"/>
                </a:schemeClr>
              </a:solidFill>
            </a:endParaRPr>
          </a:p>
        </p:txBody>
      </p:sp>
      <p:pic>
        <p:nvPicPr>
          <p:cNvPr id="5" name="Content Placeholder 4" descr="North Korea South Korea Map.gif"/>
          <p:cNvPicPr>
            <a:picLocks noGrp="1" noChangeAspect="1"/>
          </p:cNvPicPr>
          <p:nvPr>
            <p:ph idx="1"/>
          </p:nvPr>
        </p:nvPicPr>
        <p:blipFill>
          <a:blip r:embed="rId2" cstate="print"/>
          <a:stretch>
            <a:fillRect/>
          </a:stretch>
        </p:blipFill>
        <p:spPr>
          <a:xfrm>
            <a:off x="4800600" y="1143000"/>
            <a:ext cx="3937243" cy="5184775"/>
          </a:xfrm>
        </p:spPr>
      </p:pic>
      <p:sp>
        <p:nvSpPr>
          <p:cNvPr id="3" name="Text Placeholder 2"/>
          <p:cNvSpPr>
            <a:spLocks noGrp="1"/>
          </p:cNvSpPr>
          <p:nvPr>
            <p:ph type="body" sz="half" idx="2"/>
          </p:nvPr>
        </p:nvSpPr>
        <p:spPr>
          <a:xfrm>
            <a:off x="609600" y="1981200"/>
            <a:ext cx="3962400" cy="4495800"/>
          </a:xfrm>
        </p:spPr>
        <p:txBody>
          <a:bodyPr>
            <a:normAutofit/>
          </a:bodyPr>
          <a:lstStyle/>
          <a:p>
            <a:r>
              <a:rPr lang="en-US" sz="1800" dirty="0" smtClean="0">
                <a:solidFill>
                  <a:schemeClr val="bg2">
                    <a:lumMod val="20000"/>
                    <a:lumOff val="80000"/>
                  </a:schemeClr>
                </a:solidFill>
              </a:rPr>
              <a:t>Americans were further concerned when Kim Il Sung, the leader of North Korea, launched an attack against South Korea to unify the entire Korean peninsula  under communist rule.  </a:t>
            </a:r>
            <a:r>
              <a:rPr lang="en-US" sz="1800" dirty="0" smtClean="0">
                <a:solidFill>
                  <a:schemeClr val="bg2">
                    <a:lumMod val="20000"/>
                    <a:lumOff val="80000"/>
                  </a:schemeClr>
                </a:solidFill>
              </a:rPr>
              <a:t>The </a:t>
            </a:r>
            <a:r>
              <a:rPr lang="en-US" sz="1800" dirty="0" smtClean="0">
                <a:solidFill>
                  <a:schemeClr val="bg2">
                    <a:lumMod val="20000"/>
                    <a:lumOff val="80000"/>
                  </a:schemeClr>
                </a:solidFill>
              </a:rPr>
              <a:t>United States would intervene militarily in order to stop the takeover of South Korea; however, the pattern was clear.  </a:t>
            </a:r>
            <a:r>
              <a:rPr lang="en-US" sz="1800" dirty="0" smtClean="0">
                <a:solidFill>
                  <a:schemeClr val="bg2">
                    <a:lumMod val="20000"/>
                    <a:lumOff val="80000"/>
                  </a:schemeClr>
                </a:solidFill>
              </a:rPr>
              <a:t>The </a:t>
            </a:r>
            <a:r>
              <a:rPr lang="en-US" sz="1800" dirty="0" smtClean="0">
                <a:solidFill>
                  <a:schemeClr val="bg2">
                    <a:lumMod val="20000"/>
                    <a:lumOff val="80000"/>
                  </a:schemeClr>
                </a:solidFill>
              </a:rPr>
              <a:t>transparent aggression of communist nations in Berlin, China, and now Korea left the United States and our western European allies in a constant state of preparedness.</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25484749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The Arms Race</a:t>
            </a:r>
            <a:endParaRPr lang="en-US" dirty="0">
              <a:solidFill>
                <a:schemeClr val="bg2">
                  <a:lumMod val="20000"/>
                  <a:lumOff val="80000"/>
                </a:schemeClr>
              </a:solidFill>
            </a:endParaRPr>
          </a:p>
        </p:txBody>
      </p:sp>
      <p:sp>
        <p:nvSpPr>
          <p:cNvPr id="3" name="Content Placeholder 2"/>
          <p:cNvSpPr>
            <a:spLocks noGrp="1"/>
          </p:cNvSpPr>
          <p:nvPr>
            <p:ph idx="1"/>
          </p:nvPr>
        </p:nvSpPr>
        <p:spPr>
          <a:xfrm>
            <a:off x="762000" y="1600200"/>
            <a:ext cx="7290054" cy="4709160"/>
          </a:xfrm>
        </p:spPr>
        <p:txBody>
          <a:bodyPr/>
          <a:lstStyle/>
          <a:p>
            <a:r>
              <a:rPr lang="en-US" dirty="0" smtClean="0">
                <a:solidFill>
                  <a:schemeClr val="bg2">
                    <a:lumMod val="20000"/>
                    <a:lumOff val="80000"/>
                  </a:schemeClr>
                </a:solidFill>
              </a:rPr>
              <a:t>The term “Arms Race” refers to the buildup of larger and larger stockpiles of nuclear weapons by both the United States and the Soviet Union.</a:t>
            </a:r>
          </a:p>
          <a:p>
            <a:r>
              <a:rPr lang="en-US" dirty="0" smtClean="0">
                <a:solidFill>
                  <a:schemeClr val="bg2">
                    <a:lumMod val="20000"/>
                    <a:lumOff val="80000"/>
                  </a:schemeClr>
                </a:solidFill>
              </a:rPr>
              <a:t>Both nations also managed to create more powerful weapons with greater destructive potential and longer range missiles to deliver these horrible weapons across long distances.  ICBMs – Intercontinental Ballistic Missiles – were long range weapons which made all Americans fearful.  The Soviets, of course, were equally concerned.</a:t>
            </a:r>
            <a:endParaRPr lang="en-US" dirty="0">
              <a:solidFill>
                <a:schemeClr val="bg2">
                  <a:lumMod val="20000"/>
                  <a:lumOff val="80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4191000"/>
            <a:ext cx="3619500" cy="220027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199" y="4190999"/>
            <a:ext cx="3235699" cy="2200275"/>
          </a:xfrm>
          <a:prstGeom prst="rect">
            <a:avLst/>
          </a:prstGeom>
        </p:spPr>
      </p:pic>
    </p:spTree>
    <p:extLst>
      <p:ext uri="{BB962C8B-B14F-4D97-AF65-F5344CB8AC3E}">
        <p14:creationId xmlns:p14="http://schemas.microsoft.com/office/powerpoint/2010/main" val="342866480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Brinksmanship</a:t>
            </a:r>
            <a:endParaRPr lang="en-US" dirty="0">
              <a:solidFill>
                <a:schemeClr val="bg2">
                  <a:lumMod val="20000"/>
                  <a:lumOff val="80000"/>
                </a:schemeClr>
              </a:solidFill>
            </a:endParaRPr>
          </a:p>
        </p:txBody>
      </p:sp>
      <p:sp>
        <p:nvSpPr>
          <p:cNvPr id="3" name="Content Placeholder 2"/>
          <p:cNvSpPr>
            <a:spLocks noGrp="1"/>
          </p:cNvSpPr>
          <p:nvPr>
            <p:ph idx="1"/>
          </p:nvPr>
        </p:nvSpPr>
        <p:spPr>
          <a:xfrm>
            <a:off x="762000" y="1752600"/>
            <a:ext cx="7290054" cy="4023360"/>
          </a:xfrm>
        </p:spPr>
        <p:txBody>
          <a:bodyPr>
            <a:normAutofit/>
          </a:bodyPr>
          <a:lstStyle/>
          <a:p>
            <a:r>
              <a:rPr lang="en-US" sz="2400" dirty="0" smtClean="0">
                <a:solidFill>
                  <a:schemeClr val="bg2">
                    <a:lumMod val="20000"/>
                    <a:lumOff val="80000"/>
                  </a:schemeClr>
                </a:solidFill>
              </a:rPr>
              <a:t>The dangerous foreign policy practiced by both the United States and the Soviet Union during the Cold War.</a:t>
            </a:r>
          </a:p>
          <a:p>
            <a:r>
              <a:rPr lang="en-US" sz="2400" dirty="0" smtClean="0">
                <a:solidFill>
                  <a:schemeClr val="bg2">
                    <a:lumMod val="20000"/>
                    <a:lumOff val="80000"/>
                  </a:schemeClr>
                </a:solidFill>
              </a:rPr>
              <a:t>The United States pledged to go “to the brink” of war with the Soviet Union in order to stop the spread of communism.</a:t>
            </a:r>
          </a:p>
          <a:p>
            <a:r>
              <a:rPr lang="en-US" sz="2400" dirty="0" smtClean="0">
                <a:solidFill>
                  <a:schemeClr val="bg2">
                    <a:lumMod val="20000"/>
                    <a:lumOff val="80000"/>
                  </a:schemeClr>
                </a:solidFill>
              </a:rPr>
              <a:t>The aggressive posturing and intimidation of the United States was generally matched barb for barb by the USSR.</a:t>
            </a:r>
            <a:endParaRPr lang="en-US" sz="2400" dirty="0">
              <a:solidFill>
                <a:schemeClr val="bg2">
                  <a:lumMod val="20000"/>
                  <a:lumOff val="80000"/>
                </a:schemeClr>
              </a:solidFill>
            </a:endParaRPr>
          </a:p>
        </p:txBody>
      </p:sp>
    </p:spTree>
    <p:extLst>
      <p:ext uri="{BB962C8B-B14F-4D97-AF65-F5344CB8AC3E}">
        <p14:creationId xmlns:p14="http://schemas.microsoft.com/office/powerpoint/2010/main" val="62436585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The H-Bomb</a:t>
            </a:r>
            <a:endParaRPr lang="en-US" dirty="0">
              <a:solidFill>
                <a:schemeClr val="bg1"/>
              </a:solidFill>
            </a:endParaRPr>
          </a:p>
        </p:txBody>
      </p:sp>
      <p:pic>
        <p:nvPicPr>
          <p:cNvPr id="4" name="Content Placeholder 3" descr="H Bomb.jpg"/>
          <p:cNvPicPr>
            <a:picLocks noGrp="1" noChangeAspect="1"/>
          </p:cNvPicPr>
          <p:nvPr>
            <p:ph idx="1"/>
          </p:nvPr>
        </p:nvPicPr>
        <p:blipFill>
          <a:blip r:embed="rId2" cstate="print"/>
          <a:stretch>
            <a:fillRect/>
          </a:stretch>
        </p:blipFill>
        <p:spPr>
          <a:xfrm>
            <a:off x="-457200" y="-1143000"/>
            <a:ext cx="9677400" cy="12150332"/>
          </a:xfrm>
        </p:spPr>
      </p:pic>
    </p:spTree>
    <p:extLst>
      <p:ext uri="{BB962C8B-B14F-4D97-AF65-F5344CB8AC3E}">
        <p14:creationId xmlns:p14="http://schemas.microsoft.com/office/powerpoint/2010/main" val="41070396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938783"/>
          </a:xfrm>
        </p:spPr>
        <p:txBody>
          <a:bodyPr/>
          <a:lstStyle/>
          <a:p>
            <a:r>
              <a:rPr lang="en-US" dirty="0" smtClean="0">
                <a:solidFill>
                  <a:schemeClr val="bg2">
                    <a:lumMod val="20000"/>
                    <a:lumOff val="80000"/>
                  </a:schemeClr>
                </a:solidFill>
              </a:rPr>
              <a:t>The Space </a:t>
            </a:r>
            <a:r>
              <a:rPr lang="en-US" dirty="0" smtClean="0">
                <a:solidFill>
                  <a:schemeClr val="bg2">
                    <a:lumMod val="20000"/>
                    <a:lumOff val="80000"/>
                  </a:schemeClr>
                </a:solidFill>
              </a:rPr>
              <a:t>Race begins - 1957</a:t>
            </a:r>
            <a:endParaRPr lang="en-US" dirty="0">
              <a:solidFill>
                <a:schemeClr val="bg2">
                  <a:lumMod val="20000"/>
                  <a:lumOff val="80000"/>
                </a:schemeClr>
              </a:solidFill>
            </a:endParaRPr>
          </a:p>
        </p:txBody>
      </p:sp>
      <p:sp>
        <p:nvSpPr>
          <p:cNvPr id="3" name="Content Placeholder 2"/>
          <p:cNvSpPr>
            <a:spLocks noGrp="1"/>
          </p:cNvSpPr>
          <p:nvPr>
            <p:ph idx="1"/>
          </p:nvPr>
        </p:nvSpPr>
        <p:spPr>
          <a:xfrm>
            <a:off x="762000" y="3657600"/>
            <a:ext cx="7290054" cy="3413760"/>
          </a:xfrm>
        </p:spPr>
        <p:txBody>
          <a:bodyPr>
            <a:normAutofit/>
          </a:bodyPr>
          <a:lstStyle/>
          <a:p>
            <a:r>
              <a:rPr lang="en-US" dirty="0" smtClean="0">
                <a:solidFill>
                  <a:schemeClr val="bg2">
                    <a:lumMod val="20000"/>
                    <a:lumOff val="80000"/>
                  </a:schemeClr>
                </a:solidFill>
              </a:rPr>
              <a:t>The competition between the United States and the Soviet Union to control the exploration and colonization of space.</a:t>
            </a:r>
          </a:p>
          <a:p>
            <a:r>
              <a:rPr lang="en-US" dirty="0" smtClean="0">
                <a:solidFill>
                  <a:schemeClr val="bg2">
                    <a:lumMod val="20000"/>
                    <a:lumOff val="80000"/>
                  </a:schemeClr>
                </a:solidFill>
              </a:rPr>
              <a:t>Although Americans and Russians took great pride in their accomplishments – orbiting the Earth, landing on the moon, etc.. – the primary purpose of investing large sums of money into the space race was to demonstrate the power of the rockets each nation had created – the same technology used to launch missiles: nuclear missiles to destroy the enemy.</a:t>
            </a:r>
            <a:endParaRPr lang="en-US" dirty="0">
              <a:solidFill>
                <a:schemeClr val="bg2">
                  <a:lumMod val="20000"/>
                  <a:lumOff val="80000"/>
                </a:schemeClr>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2925" y="1523999"/>
            <a:ext cx="2270926"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524000"/>
            <a:ext cx="2143125"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19914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3"/>
                </a:solidFill>
              </a:rPr>
              <a:t>Desegregation of the United State Military, </a:t>
            </a:r>
            <a:r>
              <a:rPr lang="en-US" dirty="0" smtClean="0">
                <a:solidFill>
                  <a:schemeClr val="accent3"/>
                </a:solidFill>
              </a:rPr>
              <a:t>1948</a:t>
            </a:r>
            <a:endParaRPr lang="en-US" dirty="0">
              <a:solidFill>
                <a:schemeClr val="accent3"/>
              </a:solidFill>
            </a:endParaRPr>
          </a:p>
        </p:txBody>
      </p:sp>
      <p:pic>
        <p:nvPicPr>
          <p:cNvPr id="5" name="Content Placeholder 4" descr="Truman Desegregation.bmp"/>
          <p:cNvPicPr>
            <a:picLocks noGrp="1" noChangeAspect="1"/>
          </p:cNvPicPr>
          <p:nvPr>
            <p:ph idx="1"/>
          </p:nvPr>
        </p:nvPicPr>
        <p:blipFill>
          <a:blip r:embed="rId2" cstate="print"/>
          <a:stretch>
            <a:fillRect/>
          </a:stretch>
        </p:blipFill>
        <p:spPr>
          <a:xfrm rot="360133">
            <a:off x="4587761" y="766182"/>
            <a:ext cx="4098198" cy="5498478"/>
          </a:xfrm>
        </p:spPr>
      </p:pic>
      <p:sp>
        <p:nvSpPr>
          <p:cNvPr id="3" name="Text Placeholder 2"/>
          <p:cNvSpPr>
            <a:spLocks noGrp="1"/>
          </p:cNvSpPr>
          <p:nvPr>
            <p:ph type="body" sz="half" idx="2"/>
          </p:nvPr>
        </p:nvSpPr>
        <p:spPr>
          <a:xfrm>
            <a:off x="609600" y="2057400"/>
            <a:ext cx="3810000" cy="4343400"/>
          </a:xfrm>
        </p:spPr>
        <p:txBody>
          <a:bodyPr>
            <a:normAutofit/>
          </a:bodyPr>
          <a:lstStyle/>
          <a:p>
            <a:r>
              <a:rPr lang="en-US" sz="2000" dirty="0" smtClean="0">
                <a:solidFill>
                  <a:schemeClr val="accent3"/>
                </a:solidFill>
              </a:rPr>
              <a:t>Racial conflict persisted after the war, as well, in spite of the patriotic service of African-American soldiers, sailors, and pilots.  Without deferring to Congress, however, President Harry S Truman ended segregation and discrimination in the United States military by executive order in 1948.  The act was at least partially in response to the efforts of African-American union leader </a:t>
            </a:r>
            <a:r>
              <a:rPr lang="en-US" sz="2000" dirty="0" err="1" smtClean="0">
                <a:solidFill>
                  <a:schemeClr val="accent3"/>
                </a:solidFill>
              </a:rPr>
              <a:t>Asa</a:t>
            </a:r>
            <a:r>
              <a:rPr lang="en-US" sz="2000" dirty="0" smtClean="0">
                <a:solidFill>
                  <a:schemeClr val="accent3"/>
                </a:solidFill>
              </a:rPr>
              <a:t> Philip Randolph.</a:t>
            </a:r>
            <a:endParaRPr lang="en-US" sz="2000" dirty="0">
              <a:solidFill>
                <a:schemeClr val="accent3"/>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Sputnik: </a:t>
            </a:r>
            <a:r>
              <a:rPr lang="en-US" dirty="0">
                <a:solidFill>
                  <a:schemeClr val="bg2">
                    <a:lumMod val="20000"/>
                    <a:lumOff val="80000"/>
                  </a:schemeClr>
                </a:solidFill>
              </a:rPr>
              <a:t>A</a:t>
            </a:r>
            <a:r>
              <a:rPr lang="en-US" dirty="0" smtClean="0">
                <a:solidFill>
                  <a:schemeClr val="bg2">
                    <a:lumMod val="20000"/>
                    <a:lumOff val="80000"/>
                  </a:schemeClr>
                </a:solidFill>
              </a:rPr>
              <a:t>merican responses</a:t>
            </a:r>
            <a:endParaRPr lang="en-US" dirty="0">
              <a:solidFill>
                <a:schemeClr val="bg2">
                  <a:lumMod val="20000"/>
                  <a:lumOff val="80000"/>
                </a:schemeClr>
              </a:solidFill>
            </a:endParaRPr>
          </a:p>
        </p:txBody>
      </p:sp>
      <p:sp>
        <p:nvSpPr>
          <p:cNvPr id="3" name="Content Placeholder 2"/>
          <p:cNvSpPr>
            <a:spLocks noGrp="1"/>
          </p:cNvSpPr>
          <p:nvPr>
            <p:ph idx="1"/>
          </p:nvPr>
        </p:nvSpPr>
        <p:spPr>
          <a:xfrm>
            <a:off x="762000" y="4191000"/>
            <a:ext cx="7290054" cy="2423160"/>
          </a:xfrm>
        </p:spPr>
        <p:txBody>
          <a:bodyPr/>
          <a:lstStyle/>
          <a:p>
            <a:r>
              <a:rPr lang="en-US" dirty="0" smtClean="0">
                <a:solidFill>
                  <a:schemeClr val="bg2">
                    <a:lumMod val="20000"/>
                    <a:lumOff val="80000"/>
                  </a:schemeClr>
                </a:solidFill>
              </a:rPr>
              <a:t>The first man made satellite launched into space, by the Soviet Union, in 1957.</a:t>
            </a:r>
          </a:p>
          <a:p>
            <a:r>
              <a:rPr lang="en-US" dirty="0" smtClean="0">
                <a:solidFill>
                  <a:schemeClr val="bg2">
                    <a:lumMod val="20000"/>
                    <a:lumOff val="80000"/>
                  </a:schemeClr>
                </a:solidFill>
              </a:rPr>
              <a:t>Americans </a:t>
            </a:r>
            <a:r>
              <a:rPr lang="en-US" dirty="0" smtClean="0">
                <a:solidFill>
                  <a:schemeClr val="bg2">
                    <a:lumMod val="20000"/>
                    <a:lumOff val="80000"/>
                  </a:schemeClr>
                </a:solidFill>
              </a:rPr>
              <a:t>were shocked that they had been beaten into space by the Soviets, and made a commitment to improving a) weapons technology and b) improving the American public school system by increasing the emphasis on mathematics and science.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2200" y="1799573"/>
            <a:ext cx="3733800" cy="2327402"/>
          </a:xfrm>
          <a:prstGeom prst="rect">
            <a:avLst/>
          </a:prstGeom>
        </p:spPr>
      </p:pic>
    </p:spTree>
    <p:extLst>
      <p:ext uri="{BB962C8B-B14F-4D97-AF65-F5344CB8AC3E}">
        <p14:creationId xmlns:p14="http://schemas.microsoft.com/office/powerpoint/2010/main" val="324800756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u="sng" dirty="0" err="1" smtClean="0">
                <a:solidFill>
                  <a:schemeClr val="bg2">
                    <a:lumMod val="20000"/>
                    <a:lumOff val="80000"/>
                  </a:schemeClr>
                </a:solidFill>
                <a:latin typeface="+mn-lt"/>
              </a:rPr>
              <a:t>Stayputnik</a:t>
            </a:r>
            <a:r>
              <a:rPr lang="en-US" sz="3600" dirty="0" smtClean="0">
                <a:solidFill>
                  <a:schemeClr val="bg2">
                    <a:lumMod val="20000"/>
                    <a:lumOff val="80000"/>
                  </a:schemeClr>
                </a:solidFill>
                <a:latin typeface="+mn-lt"/>
              </a:rPr>
              <a:t>: The Vanguard TV-3</a:t>
            </a:r>
            <a:endParaRPr lang="en-US" sz="3600" dirty="0">
              <a:solidFill>
                <a:schemeClr val="bg2">
                  <a:lumMod val="20000"/>
                  <a:lumOff val="80000"/>
                </a:schemeClr>
              </a:solidFill>
              <a:latin typeface="+mn-lt"/>
            </a:endParaRPr>
          </a:p>
        </p:txBody>
      </p:sp>
      <p:pic>
        <p:nvPicPr>
          <p:cNvPr id="4" name="Content Placeholder 3" descr="Stayputnik.jpg"/>
          <p:cNvPicPr>
            <a:picLocks noGrp="1" noChangeAspect="1"/>
          </p:cNvPicPr>
          <p:nvPr>
            <p:ph idx="1"/>
          </p:nvPr>
        </p:nvPicPr>
        <p:blipFill>
          <a:blip r:embed="rId2" cstate="print"/>
          <a:stretch>
            <a:fillRect/>
          </a:stretch>
        </p:blipFill>
        <p:spPr>
          <a:xfrm>
            <a:off x="685801" y="1847848"/>
            <a:ext cx="3276600" cy="4095751"/>
          </a:xfrm>
        </p:spPr>
      </p:pic>
      <p:sp>
        <p:nvSpPr>
          <p:cNvPr id="3" name="Rounded Rectangle 2"/>
          <p:cNvSpPr/>
          <p:nvPr/>
        </p:nvSpPr>
        <p:spPr>
          <a:xfrm>
            <a:off x="4114800" y="1828800"/>
            <a:ext cx="4876800" cy="41148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endParaRPr lang="en-US" sz="1600" dirty="0" smtClean="0"/>
          </a:p>
          <a:p>
            <a:r>
              <a:rPr lang="en-US" sz="1600" dirty="0" smtClean="0"/>
              <a:t>The Vanguard TV-3 blew up on the launch pad; however, it will suffice to say that Americans innovation embarrassed the Soviet Union over the long haul in the Space Race.  After the Soviets were put the first man in space, Yuri Gagarin, Americans:</a:t>
            </a:r>
          </a:p>
          <a:p>
            <a:endParaRPr lang="en-US" sz="1600" dirty="0"/>
          </a:p>
          <a:p>
            <a:pPr marL="285750" indent="-285750">
              <a:buFont typeface="Arial" panose="020B0604020202020204" pitchFamily="34" charset="0"/>
              <a:buChar char="•"/>
            </a:pPr>
            <a:r>
              <a:rPr lang="en-US" sz="1600" dirty="0" smtClean="0"/>
              <a:t>Founded NASA – the National Aeronautics and Space Administration.</a:t>
            </a:r>
          </a:p>
          <a:p>
            <a:pPr marL="285750" indent="-285750">
              <a:buFont typeface="Arial" panose="020B0604020202020204" pitchFamily="34" charset="0"/>
              <a:buChar char="•"/>
            </a:pPr>
            <a:r>
              <a:rPr lang="en-US" sz="1600" dirty="0" smtClean="0"/>
              <a:t>Put Alan Shepard and Gus Grissom into space. </a:t>
            </a:r>
          </a:p>
          <a:p>
            <a:pPr marL="285750" indent="-285750">
              <a:buFont typeface="Arial" panose="020B0604020202020204" pitchFamily="34" charset="0"/>
              <a:buChar char="•"/>
            </a:pPr>
            <a:r>
              <a:rPr lang="en-US" sz="1600" dirty="0" smtClean="0"/>
              <a:t>John Glenn orbited the Earth and returned. </a:t>
            </a:r>
          </a:p>
          <a:p>
            <a:pPr marL="285750" indent="-285750">
              <a:buFont typeface="Arial" panose="020B0604020202020204" pitchFamily="34" charset="0"/>
              <a:buChar char="•"/>
            </a:pPr>
            <a:r>
              <a:rPr lang="en-US" sz="1600" dirty="0" smtClean="0"/>
              <a:t>Neil Armstrong was the first man on the moon. </a:t>
            </a:r>
          </a:p>
          <a:p>
            <a:pPr marL="285750" indent="-285750">
              <a:buFont typeface="Arial" panose="020B0604020202020204" pitchFamily="34" charset="0"/>
              <a:buChar char="•"/>
            </a:pPr>
            <a:r>
              <a:rPr lang="en-US" sz="1600" dirty="0" smtClean="0"/>
              <a:t>The Space Shuttle Program. </a:t>
            </a:r>
          </a:p>
          <a:p>
            <a:pPr marL="285750" indent="-285750">
              <a:buFont typeface="Arial" panose="020B0604020202020204" pitchFamily="34" charset="0"/>
              <a:buChar char="•"/>
            </a:pPr>
            <a:r>
              <a:rPr lang="en-US" sz="1600" dirty="0" smtClean="0"/>
              <a:t>Explorers like the Hubble telescope and Voyager, which still send back images and information. </a:t>
            </a:r>
          </a:p>
          <a:p>
            <a:endParaRPr lang="en-US" dirty="0"/>
          </a:p>
          <a:p>
            <a:endParaRPr lang="en-US" dirty="0"/>
          </a:p>
        </p:txBody>
      </p:sp>
    </p:spTree>
    <p:extLst>
      <p:ext uri="{BB962C8B-B14F-4D97-AF65-F5344CB8AC3E}">
        <p14:creationId xmlns:p14="http://schemas.microsoft.com/office/powerpoint/2010/main" val="201888239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8096" y="685799"/>
            <a:ext cx="7461504" cy="1295401"/>
          </a:xfrm>
        </p:spPr>
        <p:txBody>
          <a:bodyPr/>
          <a:lstStyle/>
          <a:p>
            <a:r>
              <a:rPr lang="en-US" sz="4000" b="0" dirty="0" smtClean="0">
                <a:solidFill>
                  <a:schemeClr val="bg2">
                    <a:lumMod val="20000"/>
                    <a:lumOff val="80000"/>
                  </a:schemeClr>
                </a:solidFill>
              </a:rPr>
              <a:t>Senator Joseph </a:t>
            </a:r>
            <a:r>
              <a:rPr lang="en-US" sz="4000" b="0" dirty="0" smtClean="0">
                <a:solidFill>
                  <a:schemeClr val="bg2">
                    <a:lumMod val="20000"/>
                    <a:lumOff val="80000"/>
                  </a:schemeClr>
                </a:solidFill>
              </a:rPr>
              <a:t>McCarthy using fear…</a:t>
            </a:r>
            <a:endParaRPr lang="en-US" sz="4000" b="0" dirty="0">
              <a:solidFill>
                <a:schemeClr val="bg2">
                  <a:lumMod val="20000"/>
                  <a:lumOff val="80000"/>
                </a:schemeClr>
              </a:solidFill>
            </a:endParaRPr>
          </a:p>
        </p:txBody>
      </p:sp>
      <p:pic>
        <p:nvPicPr>
          <p:cNvPr id="8" name="Content Placeholder 7" descr="Joseph McCarthy.jpg"/>
          <p:cNvPicPr>
            <a:picLocks noGrp="1" noChangeAspect="1"/>
          </p:cNvPicPr>
          <p:nvPr>
            <p:ph idx="1"/>
          </p:nvPr>
        </p:nvPicPr>
        <p:blipFill>
          <a:blip r:embed="rId2" cstate="print"/>
          <a:stretch>
            <a:fillRect/>
          </a:stretch>
        </p:blipFill>
        <p:spPr>
          <a:xfrm>
            <a:off x="4800600" y="1828800"/>
            <a:ext cx="3587283" cy="4289611"/>
          </a:xfrm>
        </p:spPr>
      </p:pic>
      <p:sp>
        <p:nvSpPr>
          <p:cNvPr id="7" name="Text Placeholder 6"/>
          <p:cNvSpPr>
            <a:spLocks noGrp="1"/>
          </p:cNvSpPr>
          <p:nvPr>
            <p:ph type="body" sz="half" idx="2"/>
          </p:nvPr>
        </p:nvSpPr>
        <p:spPr>
          <a:xfrm>
            <a:off x="609600" y="1752600"/>
            <a:ext cx="3962400" cy="4724400"/>
          </a:xfrm>
        </p:spPr>
        <p:txBody>
          <a:bodyPr>
            <a:normAutofit lnSpcReduction="10000"/>
          </a:bodyPr>
          <a:lstStyle/>
          <a:p>
            <a:r>
              <a:rPr lang="en-US" sz="1800" dirty="0" smtClean="0">
                <a:solidFill>
                  <a:schemeClr val="bg2">
                    <a:lumMod val="20000"/>
                    <a:lumOff val="80000"/>
                  </a:schemeClr>
                </a:solidFill>
              </a:rPr>
              <a:t>The senator from Wisconsin who took advantage of this paranoia and doubt for political reasons was Joseph McCarthy.  Hurling undocumented and unproven accusations at Americans he considered unpatriotic or “communist sympathizers”, he managed to destroy the reputations of his opponents while building himself up as the defender of capitalism and democracy. </a:t>
            </a:r>
            <a:r>
              <a:rPr lang="en-US" sz="1800" dirty="0" smtClean="0">
                <a:solidFill>
                  <a:schemeClr val="bg2">
                    <a:lumMod val="20000"/>
                    <a:lumOff val="80000"/>
                  </a:schemeClr>
                </a:solidFill>
              </a:rPr>
              <a:t>He also attacked Americans First Amendment rights and ruined the reputations of many good people. After his attacks were exposed as baseless, he was censured, lost election to the Senate and drank himsel</a:t>
            </a:r>
            <a:r>
              <a:rPr lang="en-US" sz="1800" dirty="0" smtClean="0">
                <a:solidFill>
                  <a:schemeClr val="bg2">
                    <a:lumMod val="20000"/>
                    <a:lumOff val="80000"/>
                  </a:schemeClr>
                </a:solidFill>
              </a:rPr>
              <a:t>f to death. </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116432570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bg2">
                    <a:lumMod val="20000"/>
                    <a:lumOff val="80000"/>
                  </a:schemeClr>
                </a:solidFill>
              </a:rPr>
              <a:t>The Red Scare and McCarthyism</a:t>
            </a:r>
            <a:endParaRPr lang="en-US" u="sng" dirty="0">
              <a:solidFill>
                <a:schemeClr val="bg2">
                  <a:lumMod val="20000"/>
                  <a:lumOff val="80000"/>
                </a:schemeClr>
              </a:solidFill>
            </a:endParaRPr>
          </a:p>
        </p:txBody>
      </p:sp>
      <p:sp>
        <p:nvSpPr>
          <p:cNvPr id="3" name="Content Placeholder 2"/>
          <p:cNvSpPr>
            <a:spLocks noGrp="1"/>
          </p:cNvSpPr>
          <p:nvPr>
            <p:ph idx="1"/>
          </p:nvPr>
        </p:nvSpPr>
        <p:spPr/>
        <p:txBody>
          <a:bodyPr/>
          <a:lstStyle/>
          <a:p>
            <a:r>
              <a:rPr lang="en-US" dirty="0" smtClean="0">
                <a:solidFill>
                  <a:schemeClr val="bg2">
                    <a:lumMod val="20000"/>
                    <a:lumOff val="80000"/>
                  </a:schemeClr>
                </a:solidFill>
              </a:rPr>
              <a:t>Due to the threat of communist revolution and the ever-present threat of nuclear war, Americans were genuinely fearful of our communist rivals.</a:t>
            </a:r>
          </a:p>
          <a:p>
            <a:r>
              <a:rPr lang="en-US" dirty="0" smtClean="0">
                <a:solidFill>
                  <a:schemeClr val="bg2">
                    <a:lumMod val="20000"/>
                    <a:lumOff val="80000"/>
                  </a:schemeClr>
                </a:solidFill>
              </a:rPr>
              <a:t>At times, the fear and paranoia generated by the Cold War resulted in overzealous pursuit of communists or other radicals who we feared would betray our nation.</a:t>
            </a:r>
          </a:p>
          <a:p>
            <a:r>
              <a:rPr lang="en-US" dirty="0" smtClean="0">
                <a:solidFill>
                  <a:schemeClr val="bg2">
                    <a:lumMod val="20000"/>
                    <a:lumOff val="80000"/>
                  </a:schemeClr>
                </a:solidFill>
              </a:rPr>
              <a:t>There were many acts of espionage, intrigue, and betrayal during the Cold War, and some of the fearfulness and paranoia was justified.</a:t>
            </a:r>
            <a:endParaRPr lang="en-US" dirty="0">
              <a:solidFill>
                <a:schemeClr val="bg2">
                  <a:lumMod val="20000"/>
                  <a:lumOff val="80000"/>
                </a:schemeClr>
              </a:solidFill>
            </a:endParaRPr>
          </a:p>
        </p:txBody>
      </p:sp>
    </p:spTree>
    <p:extLst>
      <p:ext uri="{BB962C8B-B14F-4D97-AF65-F5344CB8AC3E}">
        <p14:creationId xmlns:p14="http://schemas.microsoft.com/office/powerpoint/2010/main" val="338114278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8096" y="761999"/>
            <a:ext cx="7842504" cy="1066801"/>
          </a:xfrm>
        </p:spPr>
        <p:txBody>
          <a:bodyPr/>
          <a:lstStyle/>
          <a:p>
            <a:r>
              <a:rPr lang="en-US" sz="4000" b="0" dirty="0" smtClean="0">
                <a:solidFill>
                  <a:schemeClr val="bg2">
                    <a:lumMod val="20000"/>
                    <a:lumOff val="80000"/>
                  </a:schemeClr>
                </a:solidFill>
              </a:rPr>
              <a:t>HUAC:  The house </a:t>
            </a:r>
            <a:r>
              <a:rPr lang="en-US" sz="4000" b="0" dirty="0" err="1" smtClean="0">
                <a:solidFill>
                  <a:schemeClr val="bg2">
                    <a:lumMod val="20000"/>
                    <a:lumOff val="80000"/>
                  </a:schemeClr>
                </a:solidFill>
              </a:rPr>
              <a:t>un-american</a:t>
            </a:r>
            <a:r>
              <a:rPr lang="en-US" sz="4000" b="0" dirty="0" smtClean="0">
                <a:solidFill>
                  <a:schemeClr val="bg2">
                    <a:lumMod val="20000"/>
                    <a:lumOff val="80000"/>
                  </a:schemeClr>
                </a:solidFill>
              </a:rPr>
              <a:t> activities committee – hunting communists </a:t>
            </a:r>
            <a:endParaRPr lang="en-US" sz="4000" b="0" dirty="0">
              <a:solidFill>
                <a:schemeClr val="bg2">
                  <a:lumMod val="20000"/>
                  <a:lumOff val="80000"/>
                </a:schemeClr>
              </a:solidFill>
            </a:endParaRPr>
          </a:p>
        </p:txBody>
      </p:sp>
      <p:pic>
        <p:nvPicPr>
          <p:cNvPr id="7" name="Content Placeholder 6" descr="HUAC Herb Lock.jpg"/>
          <p:cNvPicPr>
            <a:picLocks noGrp="1" noChangeAspect="1"/>
          </p:cNvPicPr>
          <p:nvPr>
            <p:ph idx="1"/>
          </p:nvPr>
        </p:nvPicPr>
        <p:blipFill>
          <a:blip r:embed="rId2" cstate="print"/>
          <a:stretch>
            <a:fillRect/>
          </a:stretch>
        </p:blipFill>
        <p:spPr>
          <a:xfrm>
            <a:off x="4648200" y="1904999"/>
            <a:ext cx="3429000" cy="4741665"/>
          </a:xfrm>
        </p:spPr>
      </p:pic>
      <p:sp>
        <p:nvSpPr>
          <p:cNvPr id="6" name="Text Placeholder 5"/>
          <p:cNvSpPr>
            <a:spLocks noGrp="1"/>
          </p:cNvSpPr>
          <p:nvPr>
            <p:ph type="body" sz="half" idx="2"/>
          </p:nvPr>
        </p:nvSpPr>
        <p:spPr>
          <a:xfrm>
            <a:off x="768096" y="1981200"/>
            <a:ext cx="3803904" cy="4648200"/>
          </a:xfrm>
        </p:spPr>
        <p:txBody>
          <a:bodyPr>
            <a:normAutofit/>
          </a:bodyPr>
          <a:lstStyle/>
          <a:p>
            <a:r>
              <a:rPr lang="en-US" dirty="0" smtClean="0">
                <a:solidFill>
                  <a:schemeClr val="bg2">
                    <a:lumMod val="20000"/>
                    <a:lumOff val="80000"/>
                  </a:schemeClr>
                </a:solidFill>
              </a:rPr>
              <a:t>The House Un-American Activities Committee was infamous for their unfair investigations and slanderous assaults on Americans who aired sympathetic views for America’s </a:t>
            </a:r>
            <a:r>
              <a:rPr lang="en-US" dirty="0" smtClean="0">
                <a:solidFill>
                  <a:schemeClr val="bg2">
                    <a:lumMod val="20000"/>
                    <a:lumOff val="80000"/>
                  </a:schemeClr>
                </a:solidFill>
              </a:rPr>
              <a:t>rivals. Following Senator Joseph McCarthy’s lead, this organization investigated American industries in order to find out if there were “communists in our midst.”   </a:t>
            </a:r>
            <a:r>
              <a:rPr lang="en-US" dirty="0" smtClean="0">
                <a:solidFill>
                  <a:schemeClr val="bg2">
                    <a:lumMod val="20000"/>
                    <a:lumOff val="80000"/>
                  </a:schemeClr>
                </a:solidFill>
              </a:rPr>
              <a:t>In one instance, Hollywood actors and directors were accused of communist sympathies.  </a:t>
            </a:r>
            <a:r>
              <a:rPr lang="en-US" dirty="0" smtClean="0">
                <a:solidFill>
                  <a:schemeClr val="bg2">
                    <a:lumMod val="20000"/>
                    <a:lumOff val="80000"/>
                  </a:schemeClr>
                </a:solidFill>
              </a:rPr>
              <a:t>The leader of the Screen Actors Guild – one Ronald Reagan – </a:t>
            </a:r>
            <a:r>
              <a:rPr lang="en-US" dirty="0" smtClean="0">
                <a:solidFill>
                  <a:schemeClr val="bg2">
                    <a:lumMod val="20000"/>
                    <a:lumOff val="80000"/>
                  </a:schemeClr>
                </a:solidFill>
              </a:rPr>
              <a:t>assisted in the attempt to identify and blacklist actors and actresses with ties to communism.  </a:t>
            </a:r>
            <a:r>
              <a:rPr lang="en-US" dirty="0" smtClean="0">
                <a:solidFill>
                  <a:schemeClr val="bg2">
                    <a:lumMod val="20000"/>
                    <a:lumOff val="80000"/>
                  </a:schemeClr>
                </a:solidFill>
              </a:rPr>
              <a:t>In </a:t>
            </a:r>
            <a:r>
              <a:rPr lang="en-US" dirty="0" smtClean="0">
                <a:solidFill>
                  <a:schemeClr val="bg2">
                    <a:lumMod val="20000"/>
                    <a:lumOff val="80000"/>
                  </a:schemeClr>
                </a:solidFill>
              </a:rPr>
              <a:t>many fields, blacklists were created to prevent the hiring of radicals. </a:t>
            </a:r>
            <a:endParaRPr lang="en-US" dirty="0">
              <a:solidFill>
                <a:schemeClr val="bg2">
                  <a:lumMod val="20000"/>
                  <a:lumOff val="80000"/>
                </a:schemeClr>
              </a:solidFill>
            </a:endParaRPr>
          </a:p>
        </p:txBody>
      </p:sp>
    </p:spTree>
    <p:extLst>
      <p:ext uri="{BB962C8B-B14F-4D97-AF65-F5344CB8AC3E}">
        <p14:creationId xmlns:p14="http://schemas.microsoft.com/office/powerpoint/2010/main" val="44886932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762000"/>
            <a:ext cx="8001000" cy="838200"/>
          </a:xfrm>
        </p:spPr>
        <p:txBody>
          <a:bodyPr/>
          <a:lstStyle/>
          <a:p>
            <a:r>
              <a:rPr lang="en-US" sz="2800" b="0" dirty="0" smtClean="0">
                <a:solidFill>
                  <a:schemeClr val="bg2">
                    <a:lumMod val="20000"/>
                    <a:lumOff val="80000"/>
                  </a:schemeClr>
                </a:solidFill>
              </a:rPr>
              <a:t>McCarthyism: Feat of communist infiltration runs amuck </a:t>
            </a:r>
            <a:endParaRPr lang="en-US" sz="2800" b="0" dirty="0">
              <a:solidFill>
                <a:schemeClr val="bg2">
                  <a:lumMod val="20000"/>
                  <a:lumOff val="80000"/>
                </a:schemeClr>
              </a:solidFill>
            </a:endParaRPr>
          </a:p>
        </p:txBody>
      </p:sp>
      <p:pic>
        <p:nvPicPr>
          <p:cNvPr id="5" name="Content Placeholder 4" descr="Fire Extinguishing Liberty.jpg"/>
          <p:cNvPicPr>
            <a:picLocks noGrp="1" noChangeAspect="1"/>
          </p:cNvPicPr>
          <p:nvPr>
            <p:ph idx="1"/>
          </p:nvPr>
        </p:nvPicPr>
        <p:blipFill>
          <a:blip r:embed="rId2" cstate="print"/>
          <a:stretch>
            <a:fillRect/>
          </a:stretch>
        </p:blipFill>
        <p:spPr>
          <a:xfrm>
            <a:off x="3200400" y="1828800"/>
            <a:ext cx="5666975" cy="4495800"/>
          </a:xfrm>
        </p:spPr>
      </p:pic>
      <p:sp>
        <p:nvSpPr>
          <p:cNvPr id="3" name="Text Placeholder 2"/>
          <p:cNvSpPr>
            <a:spLocks noGrp="1"/>
          </p:cNvSpPr>
          <p:nvPr>
            <p:ph type="body" sz="half" idx="2"/>
          </p:nvPr>
        </p:nvSpPr>
        <p:spPr>
          <a:xfrm>
            <a:off x="685800" y="1828800"/>
            <a:ext cx="2362200" cy="4678363"/>
          </a:xfrm>
        </p:spPr>
        <p:txBody>
          <a:bodyPr>
            <a:noAutofit/>
          </a:bodyPr>
          <a:lstStyle/>
          <a:p>
            <a:r>
              <a:rPr lang="en-US" sz="1550" dirty="0" smtClean="0">
                <a:solidFill>
                  <a:schemeClr val="bg2">
                    <a:lumMod val="20000"/>
                    <a:lumOff val="80000"/>
                  </a:schemeClr>
                </a:solidFill>
              </a:rPr>
              <a:t>The hysteria generated by the Red Scare often resulted in paranoia and unjustified persecution of people with minority views – or sympathies for communists.  Under the first amendment and in the Bill of Rights, free speech and political liberties were guaranteed; however, during the 1950s, many of these principles were under assault.  In this cartoon, the character is yelling,</a:t>
            </a:r>
            <a:r>
              <a:rPr lang="en-US" sz="1550" i="1" dirty="0" smtClean="0">
                <a:solidFill>
                  <a:schemeClr val="bg2">
                    <a:lumMod val="20000"/>
                    <a:lumOff val="80000"/>
                  </a:schemeClr>
                </a:solidFill>
              </a:rPr>
              <a:t> “FIRE!”, </a:t>
            </a:r>
            <a:r>
              <a:rPr lang="en-US" sz="1550" dirty="0" smtClean="0">
                <a:solidFill>
                  <a:schemeClr val="bg2">
                    <a:lumMod val="20000"/>
                    <a:lumOff val="80000"/>
                  </a:schemeClr>
                </a:solidFill>
              </a:rPr>
              <a:t>then extinguishing  the Statue of Liberty’s torch.</a:t>
            </a:r>
          </a:p>
          <a:p>
            <a:r>
              <a:rPr lang="en-US" dirty="0" smtClean="0"/>
              <a:t> </a:t>
            </a:r>
            <a:endParaRPr lang="en-US" dirty="0"/>
          </a:p>
        </p:txBody>
      </p:sp>
      <p:sp>
        <p:nvSpPr>
          <p:cNvPr id="6" name="Rounded Rectangular Callout 5"/>
          <p:cNvSpPr/>
          <p:nvPr/>
        </p:nvSpPr>
        <p:spPr>
          <a:xfrm>
            <a:off x="4114800" y="2743200"/>
            <a:ext cx="1447800" cy="457200"/>
          </a:xfrm>
          <a:prstGeom prst="wedgeRoundRectCallout">
            <a:avLst>
              <a:gd name="adj1" fmla="val 12909"/>
              <a:gd name="adj2" fmla="val 231678"/>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2">
                    <a:lumMod val="10000"/>
                  </a:schemeClr>
                </a:solidFill>
                <a:latin typeface="Monotype Corsiva" pitchFamily="66" charset="0"/>
                <a:cs typeface="Aparajita" pitchFamily="34" charset="0"/>
              </a:rPr>
              <a:t>Fire!</a:t>
            </a:r>
            <a:endParaRPr lang="en-US" sz="4400" dirty="0">
              <a:solidFill>
                <a:schemeClr val="bg2">
                  <a:lumMod val="10000"/>
                </a:schemeClr>
              </a:solidFill>
              <a:latin typeface="Monotype Corsiva" pitchFamily="66" charset="0"/>
              <a:cs typeface="Aparajita" pitchFamily="34" charset="0"/>
            </a:endParaRPr>
          </a:p>
        </p:txBody>
      </p:sp>
    </p:spTree>
    <p:extLst>
      <p:ext uri="{BB962C8B-B14F-4D97-AF65-F5344CB8AC3E}">
        <p14:creationId xmlns:p14="http://schemas.microsoft.com/office/powerpoint/2010/main" val="109248041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2">
                    <a:lumMod val="20000"/>
                    <a:lumOff val="80000"/>
                  </a:schemeClr>
                </a:solidFill>
              </a:rPr>
              <a:t>McCarthyism</a:t>
            </a:r>
            <a:endParaRPr lang="en-US" dirty="0">
              <a:solidFill>
                <a:schemeClr val="bg2">
                  <a:lumMod val="20000"/>
                  <a:lumOff val="80000"/>
                </a:schemeClr>
              </a:solidFill>
            </a:endParaRPr>
          </a:p>
        </p:txBody>
      </p:sp>
      <p:sp>
        <p:nvSpPr>
          <p:cNvPr id="6" name="Content Placeholder 5"/>
          <p:cNvSpPr>
            <a:spLocks noGrp="1"/>
          </p:cNvSpPr>
          <p:nvPr>
            <p:ph idx="1"/>
          </p:nvPr>
        </p:nvSpPr>
        <p:spPr/>
        <p:txBody>
          <a:bodyPr>
            <a:normAutofit lnSpcReduction="10000"/>
          </a:bodyPr>
          <a:lstStyle/>
          <a:p>
            <a:r>
              <a:rPr lang="en-US" sz="2000" dirty="0" smtClean="0">
                <a:solidFill>
                  <a:schemeClr val="bg2">
                    <a:lumMod val="20000"/>
                    <a:lumOff val="80000"/>
                  </a:schemeClr>
                </a:solidFill>
              </a:rPr>
              <a:t>After Joseph McCarthy had exhibited a pattern of making false accusations - questioning the patriotism and loyalty of upstanding citizens of our nation – his methods were condemned.</a:t>
            </a:r>
          </a:p>
          <a:p>
            <a:r>
              <a:rPr lang="en-US" sz="2000" dirty="0" smtClean="0">
                <a:solidFill>
                  <a:schemeClr val="bg2">
                    <a:lumMod val="20000"/>
                    <a:lumOff val="80000"/>
                  </a:schemeClr>
                </a:solidFill>
              </a:rPr>
              <a:t>During an investigation into communism in the US Armed Forces, McCarthy finally went too far.  On national TV, serviceman Joseph Welch retorted, “I have never really gauged your cruelty or your recklessness….Have you no sense of decency?”</a:t>
            </a:r>
          </a:p>
          <a:p>
            <a:r>
              <a:rPr lang="en-US" sz="2000" dirty="0" smtClean="0">
                <a:solidFill>
                  <a:schemeClr val="bg2">
                    <a:lumMod val="20000"/>
                    <a:lumOff val="80000"/>
                  </a:schemeClr>
                </a:solidFill>
                <a:hlinkClick r:id="rId2"/>
              </a:rPr>
              <a:t>http</a:t>
            </a:r>
            <a:r>
              <a:rPr lang="en-US" sz="2000" dirty="0">
                <a:solidFill>
                  <a:schemeClr val="bg2">
                    <a:lumMod val="20000"/>
                    <a:lumOff val="80000"/>
                  </a:schemeClr>
                </a:solidFill>
                <a:hlinkClick r:id="rId2"/>
              </a:rPr>
              <a:t>://</a:t>
            </a:r>
            <a:r>
              <a:rPr lang="en-US" sz="2000" dirty="0" smtClean="0">
                <a:solidFill>
                  <a:schemeClr val="bg2">
                    <a:lumMod val="20000"/>
                    <a:lumOff val="80000"/>
                  </a:schemeClr>
                </a:solidFill>
                <a:hlinkClick r:id="rId2"/>
              </a:rPr>
              <a:t>www.youtube.com/watch?v=PTwDUpbQHJg</a:t>
            </a:r>
            <a:r>
              <a:rPr lang="en-US" sz="2000" dirty="0" smtClean="0">
                <a:solidFill>
                  <a:schemeClr val="bg2">
                    <a:lumMod val="20000"/>
                    <a:lumOff val="80000"/>
                  </a:schemeClr>
                </a:solidFill>
              </a:rPr>
              <a:t> </a:t>
            </a:r>
          </a:p>
          <a:p>
            <a:r>
              <a:rPr lang="en-US" sz="2000" dirty="0" smtClean="0">
                <a:solidFill>
                  <a:schemeClr val="bg2">
                    <a:lumMod val="20000"/>
                    <a:lumOff val="80000"/>
                  </a:schemeClr>
                </a:solidFill>
              </a:rPr>
              <a:t>McCarthy was ultimately censured by the Senate, forced to resign, and subsequently died of cirrhosis of the liver a few years later.</a:t>
            </a:r>
          </a:p>
          <a:p>
            <a:r>
              <a:rPr lang="en-US" sz="2000" dirty="0" smtClean="0">
                <a:solidFill>
                  <a:schemeClr val="bg2">
                    <a:lumMod val="20000"/>
                    <a:lumOff val="80000"/>
                  </a:schemeClr>
                </a:solidFill>
              </a:rPr>
              <a:t>Today, the term McCarthyism is used to describe reckless, slanderous claims made against innocent citizens.  </a:t>
            </a:r>
            <a:endParaRPr lang="en-US" sz="2000" dirty="0">
              <a:solidFill>
                <a:schemeClr val="bg2">
                  <a:lumMod val="20000"/>
                  <a:lumOff val="80000"/>
                </a:schemeClr>
              </a:solidFill>
            </a:endParaRPr>
          </a:p>
        </p:txBody>
      </p:sp>
    </p:spTree>
    <p:extLst>
      <p:ext uri="{BB962C8B-B14F-4D97-AF65-F5344CB8AC3E}">
        <p14:creationId xmlns:p14="http://schemas.microsoft.com/office/powerpoint/2010/main" val="186821217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solidFill>
                  <a:schemeClr val="bg2">
                    <a:lumMod val="20000"/>
                    <a:lumOff val="80000"/>
                  </a:schemeClr>
                </a:solidFill>
              </a:rPr>
              <a:t>The Red Scare Subsides</a:t>
            </a:r>
            <a:endParaRPr lang="en-US" dirty="0">
              <a:solidFill>
                <a:schemeClr val="bg2">
                  <a:lumMod val="20000"/>
                  <a:lumOff val="80000"/>
                </a:schemeClr>
              </a:solidFill>
            </a:endParaRPr>
          </a:p>
        </p:txBody>
      </p:sp>
      <p:sp>
        <p:nvSpPr>
          <p:cNvPr id="9" name="Content Placeholder 8"/>
          <p:cNvSpPr>
            <a:spLocks noGrp="1"/>
          </p:cNvSpPr>
          <p:nvPr>
            <p:ph idx="1"/>
          </p:nvPr>
        </p:nvSpPr>
        <p:spPr/>
        <p:txBody>
          <a:bodyPr/>
          <a:lstStyle/>
          <a:p>
            <a:r>
              <a:rPr lang="en-US" dirty="0" smtClean="0">
                <a:solidFill>
                  <a:schemeClr val="bg2">
                    <a:lumMod val="20000"/>
                    <a:lumOff val="80000"/>
                  </a:schemeClr>
                </a:solidFill>
              </a:rPr>
              <a:t>There were, of course, many good reasons for fear during the Cold War.  The threat of nuclear holocaust was ever present.</a:t>
            </a:r>
          </a:p>
          <a:p>
            <a:r>
              <a:rPr lang="en-US" dirty="0" smtClean="0">
                <a:solidFill>
                  <a:schemeClr val="bg2">
                    <a:lumMod val="20000"/>
                    <a:lumOff val="80000"/>
                  </a:schemeClr>
                </a:solidFill>
              </a:rPr>
              <a:t>In 1962, John F. Kennedy was tested by Nikita Khrushchev during the Cuban Missile Crisis, and the result was almost catastrophic.  In the mid-1960s, the United States involvement in Vietnam escalated.</a:t>
            </a:r>
          </a:p>
          <a:p>
            <a:r>
              <a:rPr lang="en-US" dirty="0" smtClean="0">
                <a:solidFill>
                  <a:schemeClr val="bg2">
                    <a:lumMod val="20000"/>
                    <a:lumOff val="80000"/>
                  </a:schemeClr>
                </a:solidFill>
              </a:rPr>
              <a:t>But by the end of the 1960s and start of the 1970s, </a:t>
            </a:r>
            <a:r>
              <a:rPr lang="en-US" i="1" dirty="0" smtClean="0">
                <a:solidFill>
                  <a:schemeClr val="bg2">
                    <a:lumMod val="20000"/>
                    <a:lumOff val="80000"/>
                  </a:schemeClr>
                </a:solidFill>
              </a:rPr>
              <a:t>détente</a:t>
            </a:r>
            <a:r>
              <a:rPr lang="en-US" dirty="0" smtClean="0">
                <a:solidFill>
                  <a:schemeClr val="bg2">
                    <a:lumMod val="20000"/>
                    <a:lumOff val="80000"/>
                  </a:schemeClr>
                </a:solidFill>
              </a:rPr>
              <a:t> – a gradual easing of tensions between the USA and the Soviet Union had begun.  </a:t>
            </a:r>
            <a:endParaRPr lang="en-US" dirty="0">
              <a:solidFill>
                <a:schemeClr val="bg2">
                  <a:lumMod val="20000"/>
                  <a:lumOff val="80000"/>
                </a:schemeClr>
              </a:solidFill>
            </a:endParaRPr>
          </a:p>
        </p:txBody>
      </p:sp>
    </p:spTree>
    <p:extLst>
      <p:ext uri="{BB962C8B-B14F-4D97-AF65-F5344CB8AC3E}">
        <p14:creationId xmlns:p14="http://schemas.microsoft.com/office/powerpoint/2010/main" val="427085351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solidFill>
                  <a:schemeClr val="bg2">
                    <a:lumMod val="20000"/>
                    <a:lumOff val="80000"/>
                  </a:schemeClr>
                </a:solidFill>
              </a:rPr>
              <a:t>The Korean War, </a:t>
            </a:r>
            <a:br>
              <a:rPr lang="en-US" dirty="0" smtClean="0">
                <a:solidFill>
                  <a:schemeClr val="bg2">
                    <a:lumMod val="20000"/>
                    <a:lumOff val="80000"/>
                  </a:schemeClr>
                </a:solidFill>
              </a:rPr>
            </a:br>
            <a:r>
              <a:rPr lang="en-US" dirty="0" smtClean="0">
                <a:solidFill>
                  <a:schemeClr val="bg2">
                    <a:lumMod val="20000"/>
                    <a:lumOff val="80000"/>
                  </a:schemeClr>
                </a:solidFill>
              </a:rPr>
              <a:t>1950 - 1953</a:t>
            </a:r>
            <a:endParaRPr lang="en-US" dirty="0">
              <a:solidFill>
                <a:schemeClr val="bg2">
                  <a:lumMod val="20000"/>
                  <a:lumOff val="80000"/>
                </a:schemeClr>
              </a:solidFill>
            </a:endParaRPr>
          </a:p>
        </p:txBody>
      </p:sp>
      <p:sp>
        <p:nvSpPr>
          <p:cNvPr id="3" name="Subtitle 2"/>
          <p:cNvSpPr>
            <a:spLocks noGrp="1"/>
          </p:cNvSpPr>
          <p:nvPr>
            <p:ph type="subTitle" idx="1"/>
          </p:nvPr>
        </p:nvSpPr>
        <p:spPr/>
        <p:txBody>
          <a:bodyPr/>
          <a:lstStyle/>
          <a:p>
            <a:pPr algn="ctr"/>
            <a:r>
              <a:rPr lang="en-US" dirty="0" smtClean="0">
                <a:solidFill>
                  <a:schemeClr val="bg2">
                    <a:lumMod val="20000"/>
                    <a:lumOff val="80000"/>
                  </a:schemeClr>
                </a:solidFill>
              </a:rPr>
              <a:t>The Policy of Containment in Asia, Act One.  </a:t>
            </a:r>
            <a:endParaRPr lang="en-US" dirty="0">
              <a:solidFill>
                <a:schemeClr val="bg2">
                  <a:lumMod val="20000"/>
                  <a:lumOff val="80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0" y="152400"/>
            <a:ext cx="6248400" cy="4255109"/>
          </a:xfrm>
          <a:prstGeom prst="rect">
            <a:avLst/>
          </a:prstGeom>
        </p:spPr>
      </p:pic>
    </p:spTree>
    <p:extLst>
      <p:ext uri="{BB962C8B-B14F-4D97-AF65-F5344CB8AC3E}">
        <p14:creationId xmlns:p14="http://schemas.microsoft.com/office/powerpoint/2010/main" val="233058299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The United Nations, established 1945</a:t>
            </a:r>
            <a:endParaRPr lang="en-US" dirty="0">
              <a:solidFill>
                <a:schemeClr val="bg2">
                  <a:lumMod val="20000"/>
                  <a:lumOff val="80000"/>
                </a:schemeClr>
              </a:solidFill>
            </a:endParaRPr>
          </a:p>
        </p:txBody>
      </p:sp>
      <p:sp>
        <p:nvSpPr>
          <p:cNvPr id="3" name="Content Placeholder 2"/>
          <p:cNvSpPr>
            <a:spLocks noGrp="1"/>
          </p:cNvSpPr>
          <p:nvPr>
            <p:ph idx="1"/>
          </p:nvPr>
        </p:nvSpPr>
        <p:spPr/>
        <p:txBody>
          <a:bodyPr>
            <a:normAutofit/>
          </a:bodyPr>
          <a:lstStyle/>
          <a:p>
            <a:r>
              <a:rPr lang="en-US" sz="2800" dirty="0" smtClean="0">
                <a:solidFill>
                  <a:schemeClr val="bg2">
                    <a:lumMod val="20000"/>
                    <a:lumOff val="80000"/>
                  </a:schemeClr>
                </a:solidFill>
                <a:latin typeface="+mj-lt"/>
              </a:rPr>
              <a:t>Founded in San Francisco, California in April of 1945.  </a:t>
            </a:r>
          </a:p>
          <a:p>
            <a:endParaRPr lang="en-US" sz="2800" dirty="0" smtClean="0">
              <a:solidFill>
                <a:schemeClr val="bg2">
                  <a:lumMod val="20000"/>
                  <a:lumOff val="80000"/>
                </a:schemeClr>
              </a:solidFill>
              <a:latin typeface="+mj-lt"/>
            </a:endParaRPr>
          </a:p>
          <a:p>
            <a:r>
              <a:rPr lang="en-US" sz="2800" dirty="0" smtClean="0">
                <a:solidFill>
                  <a:schemeClr val="bg2">
                    <a:lumMod val="20000"/>
                    <a:lumOff val="80000"/>
                  </a:schemeClr>
                </a:solidFill>
                <a:latin typeface="+mj-lt"/>
              </a:rPr>
              <a:t>Over 50 nations joined the international peacekeeping government at the end of World War II.</a:t>
            </a:r>
          </a:p>
          <a:p>
            <a:endParaRPr lang="en-US" sz="2800" dirty="0" smtClean="0">
              <a:solidFill>
                <a:schemeClr val="bg2">
                  <a:lumMod val="20000"/>
                  <a:lumOff val="80000"/>
                </a:schemeClr>
              </a:solidFill>
              <a:latin typeface="+mj-lt"/>
            </a:endParaRPr>
          </a:p>
          <a:p>
            <a:r>
              <a:rPr lang="en-US" sz="2800" dirty="0" smtClean="0">
                <a:solidFill>
                  <a:schemeClr val="bg2">
                    <a:lumMod val="20000"/>
                    <a:lumOff val="80000"/>
                  </a:schemeClr>
                </a:solidFill>
                <a:latin typeface="+mj-lt"/>
              </a:rPr>
              <a:t>Known as the UN, the headquarters of the United Nations today is located in New York City, NY.</a:t>
            </a:r>
            <a:endParaRPr lang="en-US" sz="2800" dirty="0">
              <a:solidFill>
                <a:schemeClr val="bg2">
                  <a:lumMod val="20000"/>
                  <a:lumOff val="80000"/>
                </a:schemeClr>
              </a:solidFill>
              <a:latin typeface="+mj-lt"/>
            </a:endParaRPr>
          </a:p>
        </p:txBody>
      </p:sp>
    </p:spTree>
    <p:extLst>
      <p:ext uri="{BB962C8B-B14F-4D97-AF65-F5344CB8AC3E}">
        <p14:creationId xmlns:p14="http://schemas.microsoft.com/office/powerpoint/2010/main" val="6698855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471509"/>
            <a:ext cx="7842504" cy="1737360"/>
          </a:xfrm>
        </p:spPr>
        <p:txBody>
          <a:bodyPr/>
          <a:lstStyle/>
          <a:p>
            <a:r>
              <a:rPr lang="en-US" dirty="0" smtClean="0">
                <a:solidFill>
                  <a:schemeClr val="accent3"/>
                </a:solidFill>
              </a:rPr>
              <a:t>Harry S </a:t>
            </a:r>
            <a:r>
              <a:rPr lang="en-US" dirty="0" smtClean="0">
                <a:solidFill>
                  <a:schemeClr val="accent3"/>
                </a:solidFill>
              </a:rPr>
              <a:t>Truman: Re-Elected in 1948</a:t>
            </a:r>
            <a:endParaRPr lang="en-US" dirty="0">
              <a:solidFill>
                <a:schemeClr val="accent3"/>
              </a:solidFill>
            </a:endParaRPr>
          </a:p>
        </p:txBody>
      </p:sp>
      <p:pic>
        <p:nvPicPr>
          <p:cNvPr id="5" name="Content Placeholder 4" descr="Dewey Defeats Truman.jpg"/>
          <p:cNvPicPr>
            <a:picLocks noGrp="1" noChangeAspect="1"/>
          </p:cNvPicPr>
          <p:nvPr>
            <p:ph idx="1"/>
          </p:nvPr>
        </p:nvPicPr>
        <p:blipFill>
          <a:blip r:embed="rId2" cstate="print"/>
          <a:stretch>
            <a:fillRect/>
          </a:stretch>
        </p:blipFill>
        <p:spPr>
          <a:xfrm>
            <a:off x="3962400" y="1905000"/>
            <a:ext cx="5072063" cy="3804047"/>
          </a:xfrm>
        </p:spPr>
      </p:pic>
      <p:sp>
        <p:nvSpPr>
          <p:cNvPr id="3" name="Text Placeholder 2"/>
          <p:cNvSpPr>
            <a:spLocks noGrp="1"/>
          </p:cNvSpPr>
          <p:nvPr>
            <p:ph type="body" sz="half" idx="2"/>
          </p:nvPr>
        </p:nvSpPr>
        <p:spPr>
          <a:xfrm>
            <a:off x="609600" y="1828800"/>
            <a:ext cx="3429000" cy="4572000"/>
          </a:xfrm>
        </p:spPr>
        <p:txBody>
          <a:bodyPr>
            <a:normAutofit/>
          </a:bodyPr>
          <a:lstStyle/>
          <a:p>
            <a:r>
              <a:rPr lang="en-US" sz="1800" dirty="0" smtClean="0">
                <a:solidFill>
                  <a:schemeClr val="accent3"/>
                </a:solidFill>
              </a:rPr>
              <a:t>Truman was not exceedingly popular during his term in office, and many American predicted that he would be defeated in the Election of 1948 – after all, Democrats had controlled the White House since 1932.  But </a:t>
            </a:r>
            <a:r>
              <a:rPr lang="en-US" sz="1800" dirty="0">
                <a:solidFill>
                  <a:schemeClr val="accent3"/>
                </a:solidFill>
              </a:rPr>
              <a:t>n</a:t>
            </a:r>
            <a:r>
              <a:rPr lang="en-US" sz="1800" dirty="0" smtClean="0">
                <a:solidFill>
                  <a:schemeClr val="accent3"/>
                </a:solidFill>
              </a:rPr>
              <a:t>ot so, </a:t>
            </a:r>
            <a:r>
              <a:rPr lang="en-US" sz="1800" i="1" u="sng" dirty="0" smtClean="0">
                <a:solidFill>
                  <a:schemeClr val="accent3"/>
                </a:solidFill>
              </a:rPr>
              <a:t>Chicago Tribune</a:t>
            </a:r>
            <a:r>
              <a:rPr lang="en-US" sz="1800" dirty="0" smtClean="0">
                <a:solidFill>
                  <a:schemeClr val="accent3"/>
                </a:solidFill>
              </a:rPr>
              <a:t>.  Harry S Truman won most of the states in the West and managed to regain the Presidency in the Election of 1948.  His second term would be defined by Cold War turmoil and conflict.</a:t>
            </a:r>
            <a:endParaRPr lang="en-US" sz="1800" dirty="0">
              <a:solidFill>
                <a:schemeClr val="accent3"/>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bg2">
                    <a:lumMod val="20000"/>
                    <a:lumOff val="80000"/>
                  </a:schemeClr>
                </a:solidFill>
              </a:rPr>
              <a:t>The United Nations, Est. 1945</a:t>
            </a:r>
            <a:endParaRPr lang="en-US" dirty="0">
              <a:solidFill>
                <a:schemeClr val="bg2">
                  <a:lumMod val="20000"/>
                  <a:lumOff val="80000"/>
                </a:schemeClr>
              </a:solidFill>
            </a:endParaRPr>
          </a:p>
        </p:txBody>
      </p:sp>
      <p:pic>
        <p:nvPicPr>
          <p:cNvPr id="7" name="Content Placeholder 6" descr="UN Building.jpg"/>
          <p:cNvPicPr>
            <a:picLocks noGrp="1" noChangeAspect="1"/>
          </p:cNvPicPr>
          <p:nvPr>
            <p:ph idx="1"/>
          </p:nvPr>
        </p:nvPicPr>
        <p:blipFill>
          <a:blip r:embed="rId2" cstate="print"/>
          <a:stretch>
            <a:fillRect/>
          </a:stretch>
        </p:blipFill>
        <p:spPr>
          <a:xfrm>
            <a:off x="4802981" y="1077912"/>
            <a:ext cx="3225800" cy="4673600"/>
          </a:xfrm>
        </p:spPr>
      </p:pic>
      <p:sp>
        <p:nvSpPr>
          <p:cNvPr id="6" name="Text Placeholder 5"/>
          <p:cNvSpPr>
            <a:spLocks noGrp="1"/>
          </p:cNvSpPr>
          <p:nvPr>
            <p:ph type="body" sz="half" idx="2"/>
          </p:nvPr>
        </p:nvSpPr>
        <p:spPr/>
        <p:txBody>
          <a:bodyPr>
            <a:normAutofit fontScale="92500" lnSpcReduction="20000"/>
          </a:bodyPr>
          <a:lstStyle/>
          <a:p>
            <a:r>
              <a:rPr lang="en-US" sz="2000" dirty="0" smtClean="0">
                <a:solidFill>
                  <a:schemeClr val="bg2">
                    <a:lumMod val="20000"/>
                    <a:lumOff val="80000"/>
                  </a:schemeClr>
                </a:solidFill>
              </a:rPr>
              <a:t>The United Nations building, located to the right, has become the location of dozens of important international debates and conflicts over the course of the last sixty-five years. While the international governing body is considered a “peacekeeping organization” across the world, it has  played a significant role in several wars – perhaps most importantly the Korean War of the 1950s. </a:t>
            </a:r>
            <a:endParaRPr lang="en-US" sz="2000" dirty="0">
              <a:solidFill>
                <a:schemeClr val="bg2">
                  <a:lumMod val="20000"/>
                  <a:lumOff val="80000"/>
                </a:schemeClr>
              </a:solidFill>
            </a:endParaRPr>
          </a:p>
        </p:txBody>
      </p:sp>
    </p:spTree>
    <p:extLst>
      <p:ext uri="{BB962C8B-B14F-4D97-AF65-F5344CB8AC3E}">
        <p14:creationId xmlns:p14="http://schemas.microsoft.com/office/powerpoint/2010/main" val="346042931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761999"/>
            <a:ext cx="7842504" cy="990601"/>
          </a:xfrm>
        </p:spPr>
        <p:txBody>
          <a:bodyPr/>
          <a:lstStyle/>
          <a:p>
            <a:r>
              <a:rPr lang="en-US" sz="4000" dirty="0" smtClean="0">
                <a:solidFill>
                  <a:schemeClr val="bg2">
                    <a:lumMod val="20000"/>
                    <a:lumOff val="80000"/>
                  </a:schemeClr>
                </a:solidFill>
              </a:rPr>
              <a:t>The Rise of Communist Power in China</a:t>
            </a:r>
            <a:endParaRPr lang="en-US" sz="4000" dirty="0">
              <a:solidFill>
                <a:schemeClr val="bg2">
                  <a:lumMod val="20000"/>
                  <a:lumOff val="80000"/>
                </a:schemeClr>
              </a:solidFill>
            </a:endParaRPr>
          </a:p>
        </p:txBody>
      </p:sp>
      <p:pic>
        <p:nvPicPr>
          <p:cNvPr id="5" name="Content Placeholder 4" descr="John Service Zhou Enlai.jpg"/>
          <p:cNvPicPr>
            <a:picLocks noGrp="1" noChangeAspect="1"/>
          </p:cNvPicPr>
          <p:nvPr>
            <p:ph idx="1"/>
          </p:nvPr>
        </p:nvPicPr>
        <p:blipFill>
          <a:blip r:embed="rId2" cstate="print"/>
          <a:stretch>
            <a:fillRect/>
          </a:stretch>
        </p:blipFill>
        <p:spPr>
          <a:xfrm>
            <a:off x="4343400" y="1828800"/>
            <a:ext cx="4259263" cy="4259263"/>
          </a:xfrm>
        </p:spPr>
      </p:pic>
      <p:sp>
        <p:nvSpPr>
          <p:cNvPr id="3" name="Text Placeholder 2"/>
          <p:cNvSpPr>
            <a:spLocks noGrp="1"/>
          </p:cNvSpPr>
          <p:nvPr>
            <p:ph type="body" sz="half" idx="2"/>
          </p:nvPr>
        </p:nvSpPr>
        <p:spPr>
          <a:xfrm>
            <a:off x="609600" y="1676400"/>
            <a:ext cx="3733800" cy="5181600"/>
          </a:xfrm>
        </p:spPr>
        <p:txBody>
          <a:bodyPr>
            <a:noAutofit/>
          </a:bodyPr>
          <a:lstStyle/>
          <a:p>
            <a:r>
              <a:rPr lang="en-US" sz="1800" dirty="0" smtClean="0">
                <a:solidFill>
                  <a:schemeClr val="bg2">
                    <a:lumMod val="20000"/>
                    <a:lumOff val="80000"/>
                  </a:schemeClr>
                </a:solidFill>
              </a:rPr>
              <a:t>John Service, an American diplomat who had been raised in China and was familiar with the culture and political climate of the nation, warned Americans in the 1940s that the Nationalist regime led by Chiang Kai-</a:t>
            </a:r>
            <a:r>
              <a:rPr lang="en-US" sz="1800" dirty="0" err="1" smtClean="0">
                <a:solidFill>
                  <a:schemeClr val="bg2">
                    <a:lumMod val="20000"/>
                    <a:lumOff val="80000"/>
                  </a:schemeClr>
                </a:solidFill>
              </a:rPr>
              <a:t>Shek</a:t>
            </a:r>
            <a:r>
              <a:rPr lang="en-US" sz="1800" dirty="0" smtClean="0">
                <a:solidFill>
                  <a:schemeClr val="bg2">
                    <a:lumMod val="20000"/>
                    <a:lumOff val="80000"/>
                  </a:schemeClr>
                </a:solidFill>
              </a:rPr>
              <a:t>, whom Americans supported, was growing weak.  Communist leader Mao </a:t>
            </a:r>
            <a:r>
              <a:rPr lang="en-US" sz="1800" dirty="0" err="1" smtClean="0">
                <a:solidFill>
                  <a:schemeClr val="bg2">
                    <a:lumMod val="20000"/>
                    <a:lumOff val="80000"/>
                  </a:schemeClr>
                </a:solidFill>
              </a:rPr>
              <a:t>Zedong’s</a:t>
            </a:r>
            <a:r>
              <a:rPr lang="en-US" sz="1800" dirty="0" smtClean="0">
                <a:solidFill>
                  <a:schemeClr val="bg2">
                    <a:lumMod val="20000"/>
                    <a:lumOff val="80000"/>
                  </a:schemeClr>
                </a:solidFill>
              </a:rPr>
              <a:t> long efforts to oust the US supported leader were likely to succeed.</a:t>
            </a:r>
          </a:p>
          <a:p>
            <a:r>
              <a:rPr lang="en-US" sz="1800" dirty="0" smtClean="0">
                <a:solidFill>
                  <a:schemeClr val="bg2">
                    <a:lumMod val="20000"/>
                    <a:lumOff val="80000"/>
                  </a:schemeClr>
                </a:solidFill>
              </a:rPr>
              <a:t>In the picture to the right, Service is shaking hands with Zhou </a:t>
            </a:r>
            <a:r>
              <a:rPr lang="en-US" sz="1800" dirty="0" err="1" smtClean="0">
                <a:solidFill>
                  <a:schemeClr val="bg2">
                    <a:lumMod val="20000"/>
                    <a:lumOff val="80000"/>
                  </a:schemeClr>
                </a:solidFill>
              </a:rPr>
              <a:t>Enlai</a:t>
            </a:r>
            <a:r>
              <a:rPr lang="en-US" sz="1800" dirty="0" smtClean="0">
                <a:solidFill>
                  <a:schemeClr val="bg2">
                    <a:lumMod val="20000"/>
                    <a:lumOff val="80000"/>
                  </a:schemeClr>
                </a:solidFill>
              </a:rPr>
              <a:t>, who would become the Foreign Minister of China under Mao once China turned communist. </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44136066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Mao Zedong</a:t>
            </a:r>
            <a:endParaRPr lang="en-US" dirty="0">
              <a:solidFill>
                <a:schemeClr val="bg2">
                  <a:lumMod val="20000"/>
                  <a:lumOff val="80000"/>
                </a:schemeClr>
              </a:solidFill>
            </a:endParaRPr>
          </a:p>
        </p:txBody>
      </p:sp>
      <p:pic>
        <p:nvPicPr>
          <p:cNvPr id="5" name="Content Placeholder 4" descr="Chairman Mao.jpg"/>
          <p:cNvPicPr>
            <a:picLocks noGrp="1" noChangeAspect="1"/>
          </p:cNvPicPr>
          <p:nvPr>
            <p:ph idx="1"/>
          </p:nvPr>
        </p:nvPicPr>
        <p:blipFill>
          <a:blip r:embed="rId2" cstate="print"/>
          <a:stretch>
            <a:fillRect/>
          </a:stretch>
        </p:blipFill>
        <p:spPr>
          <a:xfrm>
            <a:off x="3886200" y="1600200"/>
            <a:ext cx="4876800" cy="4876800"/>
          </a:xfrm>
        </p:spPr>
      </p:pic>
      <p:sp>
        <p:nvSpPr>
          <p:cNvPr id="3" name="Text Placeholder 2"/>
          <p:cNvSpPr>
            <a:spLocks noGrp="1"/>
          </p:cNvSpPr>
          <p:nvPr>
            <p:ph type="body" sz="half" idx="2"/>
          </p:nvPr>
        </p:nvSpPr>
        <p:spPr>
          <a:xfrm>
            <a:off x="609600" y="1752600"/>
            <a:ext cx="3048000" cy="4604658"/>
          </a:xfrm>
        </p:spPr>
        <p:txBody>
          <a:bodyPr>
            <a:normAutofit fontScale="92500"/>
          </a:bodyPr>
          <a:lstStyle/>
          <a:p>
            <a:r>
              <a:rPr lang="en-US" sz="1800" dirty="0" smtClean="0">
                <a:solidFill>
                  <a:schemeClr val="bg2">
                    <a:lumMod val="20000"/>
                    <a:lumOff val="80000"/>
                  </a:schemeClr>
                </a:solidFill>
              </a:rPr>
              <a:t>The leader of communist forces in China was Mao Zedong.  During a bloody and horrific civil war against </a:t>
            </a:r>
            <a:r>
              <a:rPr lang="en-US" sz="1800" dirty="0" err="1" smtClean="0">
                <a:solidFill>
                  <a:schemeClr val="bg2">
                    <a:lumMod val="20000"/>
                    <a:lumOff val="80000"/>
                  </a:schemeClr>
                </a:solidFill>
              </a:rPr>
              <a:t>Chaing</a:t>
            </a:r>
            <a:r>
              <a:rPr lang="en-US" sz="1800" dirty="0" smtClean="0">
                <a:solidFill>
                  <a:schemeClr val="bg2">
                    <a:lumMod val="20000"/>
                    <a:lumOff val="80000"/>
                  </a:schemeClr>
                </a:solidFill>
              </a:rPr>
              <a:t> Kai-</a:t>
            </a:r>
            <a:r>
              <a:rPr lang="en-US" sz="1800" dirty="0" err="1" smtClean="0">
                <a:solidFill>
                  <a:schemeClr val="bg2">
                    <a:lumMod val="20000"/>
                    <a:lumOff val="80000"/>
                  </a:schemeClr>
                </a:solidFill>
              </a:rPr>
              <a:t>Shek</a:t>
            </a:r>
            <a:r>
              <a:rPr lang="en-US" sz="1800" dirty="0" smtClean="0">
                <a:solidFill>
                  <a:schemeClr val="bg2">
                    <a:lumMod val="20000"/>
                    <a:lumOff val="80000"/>
                  </a:schemeClr>
                </a:solidFill>
              </a:rPr>
              <a:t>, Mao and his followers sacrificed both lives and material to oust the Nationalist Chinese government.  Eventually, with the support of the Soviet Union, Mao succeeded. Many Americans assumed that Mao took orders from the Kremlin in Moscow – and that if China had controlling influence over other nations, that they were the nations of Southeastern Asia.</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412769427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609600"/>
            <a:ext cx="3276600" cy="1371600"/>
          </a:xfrm>
        </p:spPr>
        <p:txBody>
          <a:bodyPr/>
          <a:lstStyle/>
          <a:p>
            <a:r>
              <a:rPr lang="en-US" dirty="0" smtClean="0">
                <a:solidFill>
                  <a:schemeClr val="bg2">
                    <a:lumMod val="20000"/>
                    <a:lumOff val="80000"/>
                  </a:schemeClr>
                </a:solidFill>
              </a:rPr>
              <a:t>Our guy in china: Chiang </a:t>
            </a:r>
            <a:r>
              <a:rPr lang="en-US" dirty="0" smtClean="0">
                <a:solidFill>
                  <a:schemeClr val="bg2">
                    <a:lumMod val="20000"/>
                    <a:lumOff val="80000"/>
                  </a:schemeClr>
                </a:solidFill>
              </a:rPr>
              <a:t>Kai-Shek</a:t>
            </a:r>
            <a:endParaRPr lang="en-US" dirty="0">
              <a:solidFill>
                <a:schemeClr val="bg2">
                  <a:lumMod val="20000"/>
                  <a:lumOff val="80000"/>
                </a:schemeClr>
              </a:solidFill>
            </a:endParaRPr>
          </a:p>
        </p:txBody>
      </p:sp>
      <p:pic>
        <p:nvPicPr>
          <p:cNvPr id="5" name="Content Placeholder 4" descr="Taiwan.jpg"/>
          <p:cNvPicPr>
            <a:picLocks noGrp="1" noChangeAspect="1"/>
          </p:cNvPicPr>
          <p:nvPr>
            <p:ph idx="1"/>
          </p:nvPr>
        </p:nvPicPr>
        <p:blipFill>
          <a:blip r:embed="rId2" cstate="print"/>
          <a:stretch>
            <a:fillRect/>
          </a:stretch>
        </p:blipFill>
        <p:spPr>
          <a:xfrm>
            <a:off x="4495800" y="1295400"/>
            <a:ext cx="4229684" cy="5184775"/>
          </a:xfrm>
        </p:spPr>
      </p:pic>
      <p:sp>
        <p:nvSpPr>
          <p:cNvPr id="3" name="Text Placeholder 2"/>
          <p:cNvSpPr>
            <a:spLocks noGrp="1"/>
          </p:cNvSpPr>
          <p:nvPr>
            <p:ph type="body" sz="half" idx="2"/>
          </p:nvPr>
        </p:nvSpPr>
        <p:spPr>
          <a:xfrm>
            <a:off x="609600" y="2057400"/>
            <a:ext cx="3352800" cy="4419600"/>
          </a:xfrm>
        </p:spPr>
        <p:txBody>
          <a:bodyPr>
            <a:normAutofit lnSpcReduction="10000"/>
          </a:bodyPr>
          <a:lstStyle/>
          <a:p>
            <a:r>
              <a:rPr lang="en-US" sz="1800" dirty="0" smtClean="0">
                <a:solidFill>
                  <a:schemeClr val="bg2">
                    <a:lumMod val="20000"/>
                    <a:lumOff val="80000"/>
                  </a:schemeClr>
                </a:solidFill>
              </a:rPr>
              <a:t>The Nationalist forces under </a:t>
            </a:r>
            <a:r>
              <a:rPr lang="en-US" sz="1800" dirty="0" err="1" smtClean="0">
                <a:solidFill>
                  <a:schemeClr val="bg2">
                    <a:lumMod val="20000"/>
                    <a:lumOff val="80000"/>
                  </a:schemeClr>
                </a:solidFill>
              </a:rPr>
              <a:t>Chaing</a:t>
            </a:r>
            <a:r>
              <a:rPr lang="en-US" sz="1800" dirty="0" smtClean="0">
                <a:solidFill>
                  <a:schemeClr val="bg2">
                    <a:lumMod val="20000"/>
                    <a:lumOff val="80000"/>
                  </a:schemeClr>
                </a:solidFill>
              </a:rPr>
              <a:t> Kai-</a:t>
            </a:r>
            <a:r>
              <a:rPr lang="en-US" sz="1800" dirty="0" err="1" smtClean="0">
                <a:solidFill>
                  <a:schemeClr val="bg2">
                    <a:lumMod val="20000"/>
                    <a:lumOff val="80000"/>
                  </a:schemeClr>
                </a:solidFill>
              </a:rPr>
              <a:t>Shek</a:t>
            </a:r>
            <a:r>
              <a:rPr lang="en-US" sz="1800" dirty="0" smtClean="0">
                <a:solidFill>
                  <a:schemeClr val="bg2">
                    <a:lumMod val="20000"/>
                    <a:lumOff val="80000"/>
                  </a:schemeClr>
                </a:solidFill>
              </a:rPr>
              <a:t>, meanwhile, were forced to retreat to the tiny island of Taiwan, off the coast of mainland China.  There, they have maintained an independent state since the Communist Revolution of 1949. Presently the government of China considers Taiwan a “renegade state.”  Although the United States treats Taiwan as an independent nation, it is not spoken of as such in diplomatic terms so as not to antagonize China. </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27704204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963612"/>
            <a:ext cx="7239000" cy="914400"/>
          </a:xfrm>
        </p:spPr>
        <p:txBody>
          <a:bodyPr/>
          <a:lstStyle/>
          <a:p>
            <a:r>
              <a:rPr lang="en-US" dirty="0" smtClean="0">
                <a:solidFill>
                  <a:schemeClr val="bg2">
                    <a:lumMod val="20000"/>
                    <a:lumOff val="80000"/>
                  </a:schemeClr>
                </a:solidFill>
              </a:rPr>
              <a:t>“The Fall of China to the Reds” </a:t>
            </a:r>
            <a:endParaRPr lang="en-US" dirty="0">
              <a:solidFill>
                <a:schemeClr val="bg2">
                  <a:lumMod val="20000"/>
                  <a:lumOff val="80000"/>
                </a:schemeClr>
              </a:solidFill>
            </a:endParaRPr>
          </a:p>
        </p:txBody>
      </p:sp>
      <p:pic>
        <p:nvPicPr>
          <p:cNvPr id="5" name="Content Placeholder 4" descr="Mao.jpg"/>
          <p:cNvPicPr>
            <a:picLocks noGrp="1" noChangeAspect="1"/>
          </p:cNvPicPr>
          <p:nvPr>
            <p:ph idx="1"/>
          </p:nvPr>
        </p:nvPicPr>
        <p:blipFill>
          <a:blip r:embed="rId2" cstate="print"/>
          <a:stretch>
            <a:fillRect/>
          </a:stretch>
        </p:blipFill>
        <p:spPr>
          <a:xfrm>
            <a:off x="4191000" y="2057400"/>
            <a:ext cx="4038600" cy="4227068"/>
          </a:xfrm>
        </p:spPr>
      </p:pic>
      <p:sp>
        <p:nvSpPr>
          <p:cNvPr id="3" name="Text Placeholder 2"/>
          <p:cNvSpPr>
            <a:spLocks noGrp="1"/>
          </p:cNvSpPr>
          <p:nvPr>
            <p:ph type="body" sz="half" idx="2"/>
          </p:nvPr>
        </p:nvSpPr>
        <p:spPr>
          <a:xfrm>
            <a:off x="768096" y="2057400"/>
            <a:ext cx="3291840" cy="3962400"/>
          </a:xfrm>
        </p:spPr>
        <p:txBody>
          <a:bodyPr>
            <a:normAutofit/>
          </a:bodyPr>
          <a:lstStyle/>
          <a:p>
            <a:r>
              <a:rPr lang="en-US" sz="1600" dirty="0" smtClean="0">
                <a:solidFill>
                  <a:schemeClr val="bg2">
                    <a:lumMod val="20000"/>
                    <a:lumOff val="80000"/>
                  </a:schemeClr>
                </a:solidFill>
              </a:rPr>
              <a:t>When Chairman Mao established his communist government in mainland China, most Americans were caught off guard and frightened.  At the time, most of the United States time, attention, and resources were focused on Europe – The Truman Doctrine, the Marshall Plan, containment.  But overnight, the most populous nation on Earth had been taken over by Communists – just as the largest nation on Earth physically, Russia, had been in 1917.  The shock left Americans anxious and uncertain.</a:t>
            </a:r>
            <a:endParaRPr lang="en-US" sz="1600" dirty="0">
              <a:solidFill>
                <a:schemeClr val="bg2">
                  <a:lumMod val="20000"/>
                  <a:lumOff val="80000"/>
                </a:schemeClr>
              </a:solidFill>
            </a:endParaRPr>
          </a:p>
        </p:txBody>
      </p:sp>
    </p:spTree>
    <p:extLst>
      <p:ext uri="{BB962C8B-B14F-4D97-AF65-F5344CB8AC3E}">
        <p14:creationId xmlns:p14="http://schemas.microsoft.com/office/powerpoint/2010/main" val="262121565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38200"/>
            <a:ext cx="7848600" cy="1066800"/>
          </a:xfrm>
        </p:spPr>
        <p:txBody>
          <a:bodyPr/>
          <a:lstStyle/>
          <a:p>
            <a:r>
              <a:rPr lang="en-US" dirty="0" smtClean="0">
                <a:solidFill>
                  <a:schemeClr val="bg2">
                    <a:lumMod val="20000"/>
                    <a:lumOff val="80000"/>
                  </a:schemeClr>
                </a:solidFill>
              </a:rPr>
              <a:t>The Korean war, 1950 - 1953</a:t>
            </a:r>
            <a:endParaRPr lang="en-US" dirty="0">
              <a:solidFill>
                <a:schemeClr val="bg2">
                  <a:lumMod val="20000"/>
                  <a:lumOff val="80000"/>
                </a:schemeClr>
              </a:solidFill>
            </a:endParaRPr>
          </a:p>
        </p:txBody>
      </p:sp>
      <p:sp>
        <p:nvSpPr>
          <p:cNvPr id="3" name="Text Placeholder 2"/>
          <p:cNvSpPr>
            <a:spLocks noGrp="1"/>
          </p:cNvSpPr>
          <p:nvPr>
            <p:ph type="body" sz="half" idx="2"/>
          </p:nvPr>
        </p:nvSpPr>
        <p:spPr>
          <a:xfrm>
            <a:off x="533400" y="1752600"/>
            <a:ext cx="3733800" cy="4906963"/>
          </a:xfrm>
        </p:spPr>
        <p:txBody>
          <a:bodyPr>
            <a:noAutofit/>
          </a:bodyPr>
          <a:lstStyle/>
          <a:p>
            <a:r>
              <a:rPr lang="en-US" sz="1800" dirty="0" smtClean="0">
                <a:solidFill>
                  <a:schemeClr val="bg2">
                    <a:lumMod val="20000"/>
                    <a:lumOff val="80000"/>
                  </a:schemeClr>
                </a:solidFill>
              </a:rPr>
              <a:t>Korea had been a colony of Japan for close to half a century by the 1950s – interestingly, during Theodore Roosevelt’s time in office, he had given tacit approval to Japan – allowing them to colonize the nation despite efforts on the part of Korea to have its independence.  During World War II, of course TR’s distant cousin Franklin Delano Roosevelt dramatically reversed that course.  At the very end of World War II, the Soviet Union occupied North Korea – while an American supported government was installed in South Korea after Japan surrendered in Sept. of 1945.</a:t>
            </a:r>
            <a:endParaRPr lang="en-US" sz="1800" dirty="0">
              <a:solidFill>
                <a:schemeClr val="bg2">
                  <a:lumMod val="20000"/>
                  <a:lumOff val="80000"/>
                </a:schemeClr>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00600" y="1905000"/>
            <a:ext cx="3628469" cy="4692091"/>
          </a:xfrm>
        </p:spPr>
      </p:pic>
    </p:spTree>
    <p:extLst>
      <p:ext uri="{BB962C8B-B14F-4D97-AF65-F5344CB8AC3E}">
        <p14:creationId xmlns:p14="http://schemas.microsoft.com/office/powerpoint/2010/main" val="403031926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38200"/>
            <a:ext cx="7924800" cy="914400"/>
          </a:xfrm>
        </p:spPr>
        <p:txBody>
          <a:bodyPr/>
          <a:lstStyle/>
          <a:p>
            <a:r>
              <a:rPr lang="en-US" dirty="0" smtClean="0">
                <a:solidFill>
                  <a:schemeClr val="bg2">
                    <a:lumMod val="20000"/>
                    <a:lumOff val="80000"/>
                  </a:schemeClr>
                </a:solidFill>
              </a:rPr>
              <a:t>North Korea </a:t>
            </a:r>
            <a:r>
              <a:rPr lang="en-US" dirty="0" smtClean="0">
                <a:solidFill>
                  <a:schemeClr val="bg2">
                    <a:lumMod val="20000"/>
                    <a:lumOff val="80000"/>
                  </a:schemeClr>
                </a:solidFill>
              </a:rPr>
              <a:t>Attacks – </a:t>
            </a:r>
            <a:r>
              <a:rPr lang="en-US" dirty="0" err="1" smtClean="0">
                <a:solidFill>
                  <a:schemeClr val="bg2">
                    <a:lumMod val="20000"/>
                    <a:lumOff val="80000"/>
                  </a:schemeClr>
                </a:solidFill>
              </a:rPr>
              <a:t>kim</a:t>
            </a:r>
            <a:r>
              <a:rPr lang="en-US" dirty="0" smtClean="0">
                <a:solidFill>
                  <a:schemeClr val="bg2">
                    <a:lumMod val="20000"/>
                    <a:lumOff val="80000"/>
                  </a:schemeClr>
                </a:solidFill>
              </a:rPr>
              <a:t> </a:t>
            </a:r>
            <a:r>
              <a:rPr lang="en-US" dirty="0" err="1" smtClean="0">
                <a:solidFill>
                  <a:schemeClr val="bg2">
                    <a:lumMod val="20000"/>
                    <a:lumOff val="80000"/>
                  </a:schemeClr>
                </a:solidFill>
              </a:rPr>
              <a:t>il</a:t>
            </a:r>
            <a:r>
              <a:rPr lang="en-US" dirty="0" smtClean="0">
                <a:solidFill>
                  <a:schemeClr val="bg2">
                    <a:lumMod val="20000"/>
                    <a:lumOff val="80000"/>
                  </a:schemeClr>
                </a:solidFill>
              </a:rPr>
              <a:t> sung, the patriarch of a dynasty teetering on madness </a:t>
            </a:r>
            <a:endParaRPr lang="en-US" dirty="0">
              <a:solidFill>
                <a:schemeClr val="bg2">
                  <a:lumMod val="20000"/>
                  <a:lumOff val="80000"/>
                </a:schemeClr>
              </a:solidFill>
            </a:endParaRPr>
          </a:p>
        </p:txBody>
      </p:sp>
      <p:sp>
        <p:nvSpPr>
          <p:cNvPr id="3" name="Text Placeholder 2"/>
          <p:cNvSpPr>
            <a:spLocks noGrp="1"/>
          </p:cNvSpPr>
          <p:nvPr>
            <p:ph type="body" sz="half" idx="2"/>
          </p:nvPr>
        </p:nvSpPr>
        <p:spPr>
          <a:xfrm>
            <a:off x="533400" y="1828800"/>
            <a:ext cx="2857500" cy="4800600"/>
          </a:xfrm>
        </p:spPr>
        <p:txBody>
          <a:bodyPr>
            <a:normAutofit/>
          </a:bodyPr>
          <a:lstStyle/>
          <a:p>
            <a:r>
              <a:rPr lang="en-US" sz="1600" dirty="0" smtClean="0">
                <a:solidFill>
                  <a:schemeClr val="bg2">
                    <a:lumMod val="20000"/>
                    <a:lumOff val="80000"/>
                  </a:schemeClr>
                </a:solidFill>
              </a:rPr>
              <a:t>In </a:t>
            </a:r>
            <a:r>
              <a:rPr lang="en-US" sz="1600" dirty="0" smtClean="0">
                <a:solidFill>
                  <a:schemeClr val="bg2">
                    <a:lumMod val="20000"/>
                    <a:lumOff val="80000"/>
                  </a:schemeClr>
                </a:solidFill>
              </a:rPr>
              <a:t>June of 1950, the communist government of North Korea launched an attack against South Korea, in an effort to reunify the nation under communist leadership.  South Koreans, of course, strongly opposed this invasion.  Most Americans assumed that the leader of North Korea, Kim Il Sung, had attacked the South at the request of either Joseph Stalin or Mao Zedong.  In fact, he had acted on his own, but both the Soviets and the Chinese would offer their sympathies and their support to North Korea. </a:t>
            </a:r>
            <a:endParaRPr lang="en-US" sz="1600" dirty="0">
              <a:solidFill>
                <a:schemeClr val="bg2">
                  <a:lumMod val="20000"/>
                  <a:lumOff val="80000"/>
                </a:schemeClr>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29000" y="1897288"/>
            <a:ext cx="5334000" cy="3526482"/>
          </a:xfrm>
        </p:spPr>
      </p:pic>
      <p:sp>
        <p:nvSpPr>
          <p:cNvPr id="7" name="Rounded Rectangle 6"/>
          <p:cNvSpPr/>
          <p:nvPr/>
        </p:nvSpPr>
        <p:spPr>
          <a:xfrm>
            <a:off x="3352800" y="5410200"/>
            <a:ext cx="5486400" cy="11430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Kim Il </a:t>
            </a:r>
            <a:r>
              <a:rPr lang="en-US" dirty="0" err="1" smtClean="0"/>
              <a:t>Sung’s</a:t>
            </a:r>
            <a:r>
              <a:rPr lang="en-US" dirty="0" smtClean="0"/>
              <a:t> decision to invade South Korea led to the Korean War – and he has been succeeded by his son and grandson: Kim Jung Il and Kim Jung Un, who are have redefined madness in international relations. </a:t>
            </a:r>
            <a:endParaRPr lang="en-US" dirty="0"/>
          </a:p>
        </p:txBody>
      </p:sp>
    </p:spTree>
    <p:extLst>
      <p:ext uri="{BB962C8B-B14F-4D97-AF65-F5344CB8AC3E}">
        <p14:creationId xmlns:p14="http://schemas.microsoft.com/office/powerpoint/2010/main" val="112051119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Harry S Truman’s Response in Korea</a:t>
            </a:r>
            <a:endParaRPr lang="en-US" dirty="0">
              <a:solidFill>
                <a:schemeClr val="bg2">
                  <a:lumMod val="20000"/>
                  <a:lumOff val="80000"/>
                </a:schemeClr>
              </a:solidFill>
            </a:endParaRPr>
          </a:p>
        </p:txBody>
      </p:sp>
      <p:pic>
        <p:nvPicPr>
          <p:cNvPr id="5" name="Content Placeholder 4" descr="Truman and the UN.gif"/>
          <p:cNvPicPr>
            <a:picLocks noGrp="1" noChangeAspect="1"/>
          </p:cNvPicPr>
          <p:nvPr>
            <p:ph sz="quarter" idx="4294967295"/>
          </p:nvPr>
        </p:nvPicPr>
        <p:blipFill>
          <a:blip r:embed="rId2" cstate="print"/>
          <a:stretch>
            <a:fillRect/>
          </a:stretch>
        </p:blipFill>
        <p:spPr>
          <a:xfrm>
            <a:off x="762000" y="3200400"/>
            <a:ext cx="7467600" cy="3308350"/>
          </a:xfrm>
        </p:spPr>
      </p:pic>
      <p:sp>
        <p:nvSpPr>
          <p:cNvPr id="3" name="Text Placeholder 2"/>
          <p:cNvSpPr>
            <a:spLocks noGrp="1"/>
          </p:cNvSpPr>
          <p:nvPr>
            <p:ph type="body" idx="4294967295"/>
          </p:nvPr>
        </p:nvSpPr>
        <p:spPr>
          <a:xfrm>
            <a:off x="762000" y="1676400"/>
            <a:ext cx="7391400" cy="1447800"/>
          </a:xfrm>
        </p:spPr>
        <p:txBody>
          <a:bodyPr>
            <a:normAutofit/>
          </a:bodyPr>
          <a:lstStyle/>
          <a:p>
            <a:pPr marL="0" indent="0">
              <a:buNone/>
            </a:pPr>
            <a:r>
              <a:rPr lang="en-US" sz="1800" dirty="0" smtClean="0">
                <a:solidFill>
                  <a:schemeClr val="bg2">
                    <a:lumMod val="20000"/>
                    <a:lumOff val="80000"/>
                  </a:schemeClr>
                </a:solidFill>
              </a:rPr>
              <a:t>President Harry S Truman viewed the aggression in North Korea as a test case for the American policy of containment.  He was immediately committed to protecting the sovereignty of South Korea.  And he hoped that the United Nations would step in to support America’s endeavors to restore peace in Korea.</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275278172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761999"/>
            <a:ext cx="7690104" cy="990601"/>
          </a:xfrm>
        </p:spPr>
        <p:txBody>
          <a:bodyPr/>
          <a:lstStyle/>
          <a:p>
            <a:r>
              <a:rPr lang="en-US" dirty="0" smtClean="0">
                <a:solidFill>
                  <a:schemeClr val="bg2">
                    <a:lumMod val="20000"/>
                    <a:lumOff val="80000"/>
                  </a:schemeClr>
                </a:solidFill>
              </a:rPr>
              <a:t>General Douglas </a:t>
            </a:r>
            <a:r>
              <a:rPr lang="en-US" dirty="0" smtClean="0">
                <a:solidFill>
                  <a:schemeClr val="bg2">
                    <a:lumMod val="20000"/>
                    <a:lumOff val="80000"/>
                  </a:schemeClr>
                </a:solidFill>
              </a:rPr>
              <a:t>MacArthur: back to work</a:t>
            </a:r>
            <a:endParaRPr lang="en-US" dirty="0">
              <a:solidFill>
                <a:schemeClr val="bg2">
                  <a:lumMod val="20000"/>
                  <a:lumOff val="80000"/>
                </a:schemeClr>
              </a:solidFill>
            </a:endParaRPr>
          </a:p>
        </p:txBody>
      </p:sp>
      <p:pic>
        <p:nvPicPr>
          <p:cNvPr id="5" name="Content Placeholder 4" descr="Douglas MacArthur.jpg"/>
          <p:cNvPicPr>
            <a:picLocks noGrp="1" noChangeAspect="1"/>
          </p:cNvPicPr>
          <p:nvPr>
            <p:ph idx="1"/>
          </p:nvPr>
        </p:nvPicPr>
        <p:blipFill>
          <a:blip r:embed="rId2" cstate="print"/>
          <a:stretch>
            <a:fillRect/>
          </a:stretch>
        </p:blipFill>
        <p:spPr>
          <a:xfrm>
            <a:off x="4267200" y="1752600"/>
            <a:ext cx="4611636" cy="4790656"/>
          </a:xfrm>
        </p:spPr>
      </p:pic>
      <p:sp>
        <p:nvSpPr>
          <p:cNvPr id="3" name="Text Placeholder 2"/>
          <p:cNvSpPr>
            <a:spLocks noGrp="1"/>
          </p:cNvSpPr>
          <p:nvPr>
            <p:ph type="body" sz="half" idx="2"/>
          </p:nvPr>
        </p:nvSpPr>
        <p:spPr>
          <a:xfrm>
            <a:off x="304800" y="1752600"/>
            <a:ext cx="3962400" cy="4953000"/>
          </a:xfrm>
        </p:spPr>
        <p:txBody>
          <a:bodyPr>
            <a:noAutofit/>
          </a:bodyPr>
          <a:lstStyle/>
          <a:p>
            <a:r>
              <a:rPr lang="en-US" sz="2000" dirty="0" smtClean="0">
                <a:solidFill>
                  <a:schemeClr val="bg2">
                    <a:lumMod val="20000"/>
                    <a:lumOff val="80000"/>
                  </a:schemeClr>
                </a:solidFill>
              </a:rPr>
              <a:t>World War II hero General Douglas MacArthur was selected to lead United Nations troops into battle in Korea.  Most of the soldiers under his command were Americans, of course.  He was faced, however, with an enormous challenge – North Korean forces had been both swift and devastating in their initial assault upon South Korea.  Communist forces controlled the vast majority of the Korean peninsula by the time MacArthur had organized his troops for their counterattack.</a:t>
            </a:r>
            <a:endParaRPr lang="en-US" sz="2000" dirty="0">
              <a:solidFill>
                <a:schemeClr val="bg2">
                  <a:lumMod val="20000"/>
                  <a:lumOff val="80000"/>
                </a:schemeClr>
              </a:solidFill>
            </a:endParaRPr>
          </a:p>
        </p:txBody>
      </p:sp>
    </p:spTree>
    <p:extLst>
      <p:ext uri="{BB962C8B-B14F-4D97-AF65-F5344CB8AC3E}">
        <p14:creationId xmlns:p14="http://schemas.microsoft.com/office/powerpoint/2010/main" val="312615409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The </a:t>
            </a:r>
            <a:r>
              <a:rPr lang="en-US" dirty="0" err="1" smtClean="0">
                <a:solidFill>
                  <a:schemeClr val="bg2">
                    <a:lumMod val="20000"/>
                    <a:lumOff val="80000"/>
                  </a:schemeClr>
                </a:solidFill>
              </a:rPr>
              <a:t>korean</a:t>
            </a:r>
            <a:r>
              <a:rPr lang="en-US" dirty="0" smtClean="0">
                <a:solidFill>
                  <a:schemeClr val="bg2">
                    <a:lumMod val="20000"/>
                    <a:lumOff val="80000"/>
                  </a:schemeClr>
                </a:solidFill>
              </a:rPr>
              <a:t> War, act ONE: North </a:t>
            </a:r>
            <a:r>
              <a:rPr lang="en-US" dirty="0" smtClean="0">
                <a:solidFill>
                  <a:schemeClr val="bg2">
                    <a:lumMod val="20000"/>
                    <a:lumOff val="80000"/>
                  </a:schemeClr>
                </a:solidFill>
              </a:rPr>
              <a:t>Korea Surges </a:t>
            </a:r>
            <a:endParaRPr lang="en-US" dirty="0">
              <a:solidFill>
                <a:schemeClr val="bg2">
                  <a:lumMod val="20000"/>
                  <a:lumOff val="80000"/>
                </a:schemeClr>
              </a:solidFill>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0" y="685799"/>
            <a:ext cx="4038600" cy="5950055"/>
          </a:xfrm>
        </p:spPr>
      </p:pic>
      <p:sp>
        <p:nvSpPr>
          <p:cNvPr id="3" name="Text Placeholder 2"/>
          <p:cNvSpPr>
            <a:spLocks noGrp="1"/>
          </p:cNvSpPr>
          <p:nvPr>
            <p:ph type="body" sz="half" idx="2"/>
          </p:nvPr>
        </p:nvSpPr>
        <p:spPr>
          <a:xfrm>
            <a:off x="609600" y="2057400"/>
            <a:ext cx="3810000" cy="4648200"/>
          </a:xfrm>
        </p:spPr>
        <p:txBody>
          <a:bodyPr>
            <a:normAutofit lnSpcReduction="10000"/>
          </a:bodyPr>
          <a:lstStyle/>
          <a:p>
            <a:r>
              <a:rPr lang="en-US" sz="2000" dirty="0" smtClean="0">
                <a:solidFill>
                  <a:schemeClr val="bg2">
                    <a:lumMod val="20000"/>
                    <a:lumOff val="80000"/>
                  </a:schemeClr>
                </a:solidFill>
              </a:rPr>
              <a:t>The initial assault on South Korea, a surprise attack conducted in the early summer of 1950, resulted in a dramatic and frantic retreat by South Korean and American soldiers – all the way to the port city of Pusan in the Southeastern corner of the Korean peninsula.  There was only a skeleton crew of American soldiers occupying Korea at the time, and they were unable to offer any more than minimal resistance to the communist aggressors</a:t>
            </a:r>
            <a:r>
              <a:rPr lang="en-US" sz="2000" dirty="0" smtClean="0">
                <a:solidFill>
                  <a:schemeClr val="bg2">
                    <a:lumMod val="10000"/>
                  </a:schemeClr>
                </a:solidFill>
                <a:latin typeface="+mj-lt"/>
              </a:rPr>
              <a:t>. </a:t>
            </a:r>
            <a:endParaRPr lang="en-US" sz="2000" dirty="0">
              <a:solidFill>
                <a:schemeClr val="bg2">
                  <a:lumMod val="10000"/>
                </a:schemeClr>
              </a:solidFill>
              <a:latin typeface="+mj-lt"/>
            </a:endParaRPr>
          </a:p>
        </p:txBody>
      </p:sp>
    </p:spTree>
    <p:extLst>
      <p:ext uri="{BB962C8B-B14F-4D97-AF65-F5344CB8AC3E}">
        <p14:creationId xmlns:p14="http://schemas.microsoft.com/office/powerpoint/2010/main" val="7638640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l"/>
            <a:r>
              <a:rPr lang="en-US" sz="4400" dirty="0" smtClean="0">
                <a:solidFill>
                  <a:schemeClr val="accent3"/>
                </a:solidFill>
                <a:latin typeface="+mn-lt"/>
              </a:rPr>
              <a:t>The Origins of the Cold War – 1945 - 1949</a:t>
            </a:r>
            <a:endParaRPr lang="en-US" sz="4400" dirty="0">
              <a:solidFill>
                <a:schemeClr val="accent3"/>
              </a:solidFill>
              <a:latin typeface="+mn-lt"/>
            </a:endParaRPr>
          </a:p>
        </p:txBody>
      </p:sp>
      <p:sp>
        <p:nvSpPr>
          <p:cNvPr id="3" name="Subtitle 2"/>
          <p:cNvSpPr>
            <a:spLocks noGrp="1"/>
          </p:cNvSpPr>
          <p:nvPr>
            <p:ph type="subTitle" idx="1"/>
          </p:nvPr>
        </p:nvSpPr>
        <p:spPr/>
        <p:txBody>
          <a:bodyPr/>
          <a:lstStyle/>
          <a:p>
            <a:r>
              <a:rPr lang="en-US" dirty="0" smtClean="0">
                <a:solidFill>
                  <a:schemeClr val="accent3"/>
                </a:solidFill>
              </a:rPr>
              <a:t>Americans Respond to the Threat of Global Communism, Revolution, and </a:t>
            </a:r>
            <a:r>
              <a:rPr lang="en-US" dirty="0" smtClean="0">
                <a:solidFill>
                  <a:schemeClr val="accent3"/>
                </a:solidFill>
              </a:rPr>
              <a:t>Infiltration. </a:t>
            </a:r>
            <a:endParaRPr lang="en-US" dirty="0">
              <a:solidFill>
                <a:schemeClr val="accent3"/>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76200"/>
            <a:ext cx="6848751" cy="4355162"/>
          </a:xfrm>
          <a:prstGeom prst="rect">
            <a:avLst/>
          </a:prstGeom>
        </p:spPr>
      </p:pic>
    </p:spTree>
    <p:extLst>
      <p:ext uri="{BB962C8B-B14F-4D97-AF65-F5344CB8AC3E}">
        <p14:creationId xmlns:p14="http://schemas.microsoft.com/office/powerpoint/2010/main" val="327895642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2">
                    <a:lumMod val="20000"/>
                    <a:lumOff val="80000"/>
                  </a:schemeClr>
                </a:solidFill>
                <a:latin typeface="+mn-lt"/>
              </a:rPr>
              <a:t>The Inchon Landing</a:t>
            </a:r>
            <a:endParaRPr lang="en-US" dirty="0">
              <a:solidFill>
                <a:schemeClr val="bg2">
                  <a:lumMod val="20000"/>
                  <a:lumOff val="80000"/>
                </a:schemeClr>
              </a:solidFill>
              <a:latin typeface="+mn-lt"/>
            </a:endParaRPr>
          </a:p>
        </p:txBody>
      </p:sp>
      <p:pic>
        <p:nvPicPr>
          <p:cNvPr id="8" name="Content Placeholder 7" descr="Inchon Landing.png"/>
          <p:cNvPicPr>
            <a:picLocks noGrp="1" noChangeAspect="1"/>
          </p:cNvPicPr>
          <p:nvPr>
            <p:ph sz="half" idx="1"/>
          </p:nvPr>
        </p:nvPicPr>
        <p:blipFill>
          <a:blip r:embed="rId2" cstate="print"/>
          <a:stretch>
            <a:fillRect/>
          </a:stretch>
        </p:blipFill>
        <p:spPr>
          <a:xfrm>
            <a:off x="762000" y="2057400"/>
            <a:ext cx="6096000" cy="4336584"/>
          </a:xfrm>
        </p:spPr>
      </p:pic>
      <p:pic>
        <p:nvPicPr>
          <p:cNvPr id="9" name="Content Placeholder 8" descr="Inchon Landing Map.jpg"/>
          <p:cNvPicPr>
            <a:picLocks noGrp="1" noChangeAspect="1"/>
          </p:cNvPicPr>
          <p:nvPr>
            <p:ph sz="half" idx="2"/>
          </p:nvPr>
        </p:nvPicPr>
        <p:blipFill>
          <a:blip r:embed="rId3" cstate="print"/>
          <a:stretch>
            <a:fillRect/>
          </a:stretch>
        </p:blipFill>
        <p:spPr>
          <a:xfrm rot="509625">
            <a:off x="5289916" y="1889402"/>
            <a:ext cx="3354696" cy="4687257"/>
          </a:xfrm>
        </p:spPr>
      </p:pic>
    </p:spTree>
    <p:extLst>
      <p:ext uri="{BB962C8B-B14F-4D97-AF65-F5344CB8AC3E}">
        <p14:creationId xmlns:p14="http://schemas.microsoft.com/office/powerpoint/2010/main" val="241872539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229600" cy="1371600"/>
          </a:xfrm>
        </p:spPr>
        <p:txBody>
          <a:bodyPr>
            <a:normAutofit/>
          </a:bodyPr>
          <a:lstStyle/>
          <a:p>
            <a:r>
              <a:rPr lang="en-US" dirty="0" smtClean="0">
                <a:solidFill>
                  <a:schemeClr val="bg2">
                    <a:lumMod val="20000"/>
                    <a:lumOff val="80000"/>
                  </a:schemeClr>
                </a:solidFill>
              </a:rPr>
              <a:t>The Inchon Landing and American Counterattack</a:t>
            </a:r>
            <a:endParaRPr lang="en-US" dirty="0">
              <a:solidFill>
                <a:schemeClr val="bg2">
                  <a:lumMod val="20000"/>
                  <a:lumOff val="80000"/>
                </a:schemeClr>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53000" y="1752600"/>
            <a:ext cx="3429866" cy="4868197"/>
          </a:xfrm>
        </p:spPr>
      </p:pic>
      <p:sp>
        <p:nvSpPr>
          <p:cNvPr id="3" name="Text Placeholder 2"/>
          <p:cNvSpPr>
            <a:spLocks noGrp="1"/>
          </p:cNvSpPr>
          <p:nvPr>
            <p:ph type="body" sz="half" idx="2"/>
          </p:nvPr>
        </p:nvSpPr>
        <p:spPr>
          <a:xfrm>
            <a:off x="533400" y="1905000"/>
            <a:ext cx="3962400" cy="4572000"/>
          </a:xfrm>
        </p:spPr>
        <p:txBody>
          <a:bodyPr>
            <a:noAutofit/>
          </a:bodyPr>
          <a:lstStyle/>
          <a:p>
            <a:r>
              <a:rPr lang="en-US" sz="1800" dirty="0" smtClean="0">
                <a:solidFill>
                  <a:schemeClr val="bg2">
                    <a:lumMod val="20000"/>
                    <a:lumOff val="80000"/>
                  </a:schemeClr>
                </a:solidFill>
              </a:rPr>
              <a:t>Douglas MacArthur realized that the soldiers under is command were battle tested veterans of World War II, and that they were capable of the most dramatic and difficult landings – even against seemingly insurmountable odds.  His genius plan was to attack the North Koreans where they least expected it – by circling around the peninsula and landing at the muddy tidal plateau of Inchon on the west coast of the Korean peninsula.  The plan worked.  North Korean’s Army retreated, and the UN forces secured South Korea’s original borders at the 38</a:t>
            </a:r>
            <a:r>
              <a:rPr lang="en-US" sz="1800" baseline="30000" dirty="0" smtClean="0">
                <a:solidFill>
                  <a:schemeClr val="bg2">
                    <a:lumMod val="20000"/>
                    <a:lumOff val="80000"/>
                  </a:schemeClr>
                </a:solidFill>
              </a:rPr>
              <a:t>th</a:t>
            </a:r>
            <a:r>
              <a:rPr lang="en-US" sz="1800" dirty="0" smtClean="0">
                <a:solidFill>
                  <a:schemeClr val="bg2">
                    <a:lumMod val="20000"/>
                    <a:lumOff val="80000"/>
                  </a:schemeClr>
                </a:solidFill>
              </a:rPr>
              <a:t> Parallel.  </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207190895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838200"/>
            <a:ext cx="4648200" cy="990600"/>
          </a:xfrm>
        </p:spPr>
        <p:txBody>
          <a:bodyPr/>
          <a:lstStyle/>
          <a:p>
            <a:r>
              <a:rPr lang="en-US" b="0" dirty="0" smtClean="0">
                <a:solidFill>
                  <a:schemeClr val="bg2">
                    <a:lumMod val="20000"/>
                    <a:lumOff val="80000"/>
                  </a:schemeClr>
                </a:solidFill>
                <a:latin typeface="+mn-lt"/>
              </a:rPr>
              <a:t>A New Goal from the United Nations </a:t>
            </a:r>
            <a:endParaRPr lang="en-US" b="0" dirty="0">
              <a:solidFill>
                <a:schemeClr val="bg2">
                  <a:lumMod val="20000"/>
                  <a:lumOff val="80000"/>
                </a:schemeClr>
              </a:solidFill>
              <a:latin typeface="+mn-lt"/>
            </a:endParaRPr>
          </a:p>
        </p:txBody>
      </p:sp>
      <p:pic>
        <p:nvPicPr>
          <p:cNvPr id="12" name="Content Placeholder 11" descr="38th Parallel.jpg"/>
          <p:cNvPicPr>
            <a:picLocks noGrp="1" noChangeAspect="1"/>
          </p:cNvPicPr>
          <p:nvPr>
            <p:ph idx="1"/>
          </p:nvPr>
        </p:nvPicPr>
        <p:blipFill>
          <a:blip r:embed="rId2" cstate="print"/>
          <a:stretch>
            <a:fillRect/>
          </a:stretch>
        </p:blipFill>
        <p:spPr>
          <a:xfrm>
            <a:off x="5867400" y="838200"/>
            <a:ext cx="2971800" cy="5622646"/>
          </a:xfrm>
        </p:spPr>
      </p:pic>
      <p:sp>
        <p:nvSpPr>
          <p:cNvPr id="11" name="Text Placeholder 10"/>
          <p:cNvSpPr>
            <a:spLocks noGrp="1"/>
          </p:cNvSpPr>
          <p:nvPr>
            <p:ph type="body" sz="half" idx="2"/>
          </p:nvPr>
        </p:nvSpPr>
        <p:spPr>
          <a:xfrm>
            <a:off x="685800" y="1905001"/>
            <a:ext cx="5105400" cy="4572000"/>
          </a:xfrm>
        </p:spPr>
        <p:txBody>
          <a:bodyPr>
            <a:noAutofit/>
          </a:bodyPr>
          <a:lstStyle/>
          <a:p>
            <a:r>
              <a:rPr lang="en-US" sz="2200" dirty="0" smtClean="0">
                <a:solidFill>
                  <a:schemeClr val="bg2">
                    <a:lumMod val="20000"/>
                    <a:lumOff val="80000"/>
                  </a:schemeClr>
                </a:solidFill>
              </a:rPr>
              <a:t>After consultations between Douglas MacArthur, President Harry S Truman, and the leadership of the United Nations, it was determined that the UN Forces should continue to actively pursue communist forces in North Korea.  The original mission of the UN forces had been simply to preserve the sovereignty of South Korea – to maintain its independence.  Now, the new goal was to reunify Korea under democratic leadership.  MacArthur now led his soldiers across the 38</a:t>
            </a:r>
            <a:r>
              <a:rPr lang="en-US" sz="2200" baseline="30000" dirty="0" smtClean="0">
                <a:solidFill>
                  <a:schemeClr val="bg2">
                    <a:lumMod val="20000"/>
                    <a:lumOff val="80000"/>
                  </a:schemeClr>
                </a:solidFill>
              </a:rPr>
              <a:t>th</a:t>
            </a:r>
            <a:r>
              <a:rPr lang="en-US" sz="2200" dirty="0" smtClean="0">
                <a:solidFill>
                  <a:schemeClr val="bg2">
                    <a:lumMod val="20000"/>
                    <a:lumOff val="80000"/>
                  </a:schemeClr>
                </a:solidFill>
              </a:rPr>
              <a:t> Parallel into North Korean territory – with great success.</a:t>
            </a:r>
            <a:endParaRPr lang="en-US" sz="2200" dirty="0">
              <a:solidFill>
                <a:schemeClr val="bg2">
                  <a:lumMod val="20000"/>
                  <a:lumOff val="80000"/>
                </a:schemeClr>
              </a:solidFill>
            </a:endParaRPr>
          </a:p>
        </p:txBody>
      </p:sp>
    </p:spTree>
    <p:extLst>
      <p:ext uri="{BB962C8B-B14F-4D97-AF65-F5344CB8AC3E}">
        <p14:creationId xmlns:p14="http://schemas.microsoft.com/office/powerpoint/2010/main" val="338442689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0"/>
            <a:ext cx="8320165" cy="990600"/>
          </a:xfrm>
        </p:spPr>
        <p:txBody>
          <a:bodyPr/>
          <a:lstStyle/>
          <a:p>
            <a:r>
              <a:rPr lang="en-US" dirty="0" smtClean="0">
                <a:solidFill>
                  <a:schemeClr val="bg2">
                    <a:lumMod val="20000"/>
                    <a:lumOff val="80000"/>
                  </a:schemeClr>
                </a:solidFill>
              </a:rPr>
              <a:t>Enter the Chinese: across the </a:t>
            </a:r>
            <a:r>
              <a:rPr lang="en-US" dirty="0" err="1" smtClean="0">
                <a:solidFill>
                  <a:schemeClr val="bg2">
                    <a:lumMod val="20000"/>
                    <a:lumOff val="80000"/>
                  </a:schemeClr>
                </a:solidFill>
              </a:rPr>
              <a:t>yalu</a:t>
            </a:r>
            <a:r>
              <a:rPr lang="en-US" dirty="0" smtClean="0">
                <a:solidFill>
                  <a:schemeClr val="bg2">
                    <a:lumMod val="20000"/>
                    <a:lumOff val="80000"/>
                  </a:schemeClr>
                </a:solidFill>
              </a:rPr>
              <a:t> River</a:t>
            </a:r>
            <a:endParaRPr lang="en-US" dirty="0">
              <a:solidFill>
                <a:schemeClr val="bg2">
                  <a:lumMod val="20000"/>
                  <a:lumOff val="80000"/>
                </a:schemeClr>
              </a:solidFill>
            </a:endParaRPr>
          </a:p>
        </p:txBody>
      </p:sp>
      <p:pic>
        <p:nvPicPr>
          <p:cNvPr id="7" name="Content Placeholder 6" descr="Chinese Soldiers Yalu River.jpg"/>
          <p:cNvPicPr>
            <a:picLocks noGrp="1" noChangeAspect="1"/>
          </p:cNvPicPr>
          <p:nvPr>
            <p:ph idx="1"/>
          </p:nvPr>
        </p:nvPicPr>
        <p:blipFill>
          <a:blip r:embed="rId2" cstate="print"/>
          <a:stretch>
            <a:fillRect/>
          </a:stretch>
        </p:blipFill>
        <p:spPr>
          <a:xfrm>
            <a:off x="2971800" y="2133600"/>
            <a:ext cx="5992428" cy="4114800"/>
          </a:xfrm>
        </p:spPr>
      </p:pic>
      <p:sp>
        <p:nvSpPr>
          <p:cNvPr id="3" name="Text Placeholder 2"/>
          <p:cNvSpPr>
            <a:spLocks noGrp="1"/>
          </p:cNvSpPr>
          <p:nvPr>
            <p:ph type="body" sz="half" idx="2"/>
          </p:nvPr>
        </p:nvSpPr>
        <p:spPr>
          <a:xfrm>
            <a:off x="381000" y="1981200"/>
            <a:ext cx="2552700" cy="4754563"/>
          </a:xfrm>
        </p:spPr>
        <p:txBody>
          <a:bodyPr>
            <a:normAutofit fontScale="92500" lnSpcReduction="10000"/>
          </a:bodyPr>
          <a:lstStyle/>
          <a:p>
            <a:r>
              <a:rPr lang="en-US" sz="1800" dirty="0" smtClean="0">
                <a:solidFill>
                  <a:schemeClr val="bg2">
                    <a:lumMod val="20000"/>
                    <a:lumOff val="80000"/>
                  </a:schemeClr>
                </a:solidFill>
              </a:rPr>
              <a:t>At this point, North Korea’s principal supporting ally, China, became very agitated.  The Red Army began to mobilize, and Americans were warned that if they approached Chinese territory – specifically the border between North Korea and China fixed by the </a:t>
            </a:r>
            <a:r>
              <a:rPr lang="en-US" sz="1800" dirty="0" err="1" smtClean="0">
                <a:solidFill>
                  <a:schemeClr val="bg2">
                    <a:lumMod val="20000"/>
                    <a:lumOff val="80000"/>
                  </a:schemeClr>
                </a:solidFill>
              </a:rPr>
              <a:t>Yalu</a:t>
            </a:r>
            <a:r>
              <a:rPr lang="en-US" sz="1800" dirty="0" smtClean="0">
                <a:solidFill>
                  <a:schemeClr val="bg2">
                    <a:lumMod val="20000"/>
                    <a:lumOff val="80000"/>
                  </a:schemeClr>
                </a:solidFill>
              </a:rPr>
              <a:t> River – that China would attack.   The picture to the right shows Chinese soldier crossing the </a:t>
            </a:r>
            <a:r>
              <a:rPr lang="en-US" sz="1800" dirty="0" err="1" smtClean="0">
                <a:solidFill>
                  <a:schemeClr val="bg2">
                    <a:lumMod val="20000"/>
                    <a:lumOff val="80000"/>
                  </a:schemeClr>
                </a:solidFill>
              </a:rPr>
              <a:t>Yalu</a:t>
            </a:r>
            <a:r>
              <a:rPr lang="en-US" sz="1800" dirty="0" smtClean="0">
                <a:solidFill>
                  <a:schemeClr val="bg2">
                    <a:lumMod val="20000"/>
                    <a:lumOff val="80000"/>
                  </a:schemeClr>
                </a:solidFill>
              </a:rPr>
              <a:t> River to confront and attack American soldiers during the Korean War. </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254598032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914400"/>
            <a:ext cx="7848600" cy="762000"/>
          </a:xfrm>
        </p:spPr>
        <p:txBody>
          <a:bodyPr/>
          <a:lstStyle/>
          <a:p>
            <a:r>
              <a:rPr lang="en-US" dirty="0" smtClean="0">
                <a:solidFill>
                  <a:schemeClr val="bg2">
                    <a:lumMod val="20000"/>
                    <a:lumOff val="80000"/>
                  </a:schemeClr>
                </a:solidFill>
              </a:rPr>
              <a:t>The Chinese </a:t>
            </a:r>
            <a:r>
              <a:rPr lang="en-US" dirty="0" smtClean="0">
                <a:solidFill>
                  <a:schemeClr val="bg2">
                    <a:lumMod val="20000"/>
                    <a:lumOff val="80000"/>
                  </a:schemeClr>
                </a:solidFill>
              </a:rPr>
              <a:t>Counterattack succeeds </a:t>
            </a:r>
            <a:endParaRPr lang="en-US" dirty="0">
              <a:solidFill>
                <a:schemeClr val="bg2">
                  <a:lumMod val="20000"/>
                  <a:lumOff val="80000"/>
                </a:schemeClr>
              </a:solidFill>
            </a:endParaRPr>
          </a:p>
        </p:txBody>
      </p:sp>
      <p:pic>
        <p:nvPicPr>
          <p:cNvPr id="5" name="Content Placeholder 4" descr="Chinese and Korean Soldiers.jpg"/>
          <p:cNvPicPr>
            <a:picLocks noGrp="1" noChangeAspect="1"/>
          </p:cNvPicPr>
          <p:nvPr>
            <p:ph idx="1"/>
          </p:nvPr>
        </p:nvPicPr>
        <p:blipFill>
          <a:blip r:embed="rId2" cstate="print"/>
          <a:stretch>
            <a:fillRect/>
          </a:stretch>
        </p:blipFill>
        <p:spPr>
          <a:xfrm>
            <a:off x="3505200" y="2133600"/>
            <a:ext cx="5358111" cy="3581400"/>
          </a:xfrm>
        </p:spPr>
      </p:pic>
      <p:sp>
        <p:nvSpPr>
          <p:cNvPr id="3" name="Text Placeholder 2"/>
          <p:cNvSpPr>
            <a:spLocks noGrp="1"/>
          </p:cNvSpPr>
          <p:nvPr>
            <p:ph type="body" sz="half" idx="2"/>
          </p:nvPr>
        </p:nvSpPr>
        <p:spPr>
          <a:xfrm>
            <a:off x="701351" y="1978810"/>
            <a:ext cx="2743200" cy="4572000"/>
          </a:xfrm>
        </p:spPr>
        <p:txBody>
          <a:bodyPr/>
          <a:lstStyle/>
          <a:p>
            <a:r>
              <a:rPr lang="en-US" sz="1800" dirty="0" smtClean="0">
                <a:solidFill>
                  <a:schemeClr val="bg2">
                    <a:lumMod val="20000"/>
                    <a:lumOff val="80000"/>
                  </a:schemeClr>
                </a:solidFill>
              </a:rPr>
              <a:t>The Chinese counterattack caught the UN and American soldiers entirely off guard and out of place.  Forced to retreat in frigid and treacherous weather through mountainous terrain, American soldiers suffered mightily.   UN, American, and South Korean forces were required to retreat below the 38</a:t>
            </a:r>
            <a:r>
              <a:rPr lang="en-US" sz="1800" baseline="30000" dirty="0" smtClean="0">
                <a:solidFill>
                  <a:schemeClr val="bg2">
                    <a:lumMod val="20000"/>
                    <a:lumOff val="80000"/>
                  </a:schemeClr>
                </a:solidFill>
              </a:rPr>
              <a:t>th</a:t>
            </a:r>
            <a:r>
              <a:rPr lang="en-US" sz="1800" dirty="0" smtClean="0">
                <a:solidFill>
                  <a:schemeClr val="bg2">
                    <a:lumMod val="20000"/>
                    <a:lumOff val="80000"/>
                  </a:schemeClr>
                </a:solidFill>
              </a:rPr>
              <a:t> Parallel again</a:t>
            </a:r>
            <a:r>
              <a:rPr lang="en-US" dirty="0" smtClean="0">
                <a:solidFill>
                  <a:schemeClr val="bg2">
                    <a:lumMod val="20000"/>
                    <a:lumOff val="80000"/>
                  </a:schemeClr>
                </a:solidFill>
              </a:rPr>
              <a:t>.</a:t>
            </a:r>
            <a:endParaRPr lang="en-US" dirty="0">
              <a:solidFill>
                <a:schemeClr val="bg2">
                  <a:lumMod val="20000"/>
                  <a:lumOff val="80000"/>
                </a:schemeClr>
              </a:solidFill>
            </a:endParaRPr>
          </a:p>
        </p:txBody>
      </p:sp>
    </p:spTree>
    <p:extLst>
      <p:ext uri="{BB962C8B-B14F-4D97-AF65-F5344CB8AC3E}">
        <p14:creationId xmlns:p14="http://schemas.microsoft.com/office/powerpoint/2010/main" val="246420303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0" y="914400"/>
            <a:ext cx="8229600" cy="685800"/>
          </a:xfrm>
        </p:spPr>
        <p:txBody>
          <a:bodyPr>
            <a:normAutofit/>
          </a:bodyPr>
          <a:lstStyle/>
          <a:p>
            <a:r>
              <a:rPr lang="en-US" dirty="0" smtClean="0">
                <a:solidFill>
                  <a:schemeClr val="bg2">
                    <a:lumMod val="20000"/>
                    <a:lumOff val="80000"/>
                  </a:schemeClr>
                </a:solidFill>
              </a:rPr>
              <a:t>Conflict: Truman and MacArthur at odds</a:t>
            </a:r>
            <a:endParaRPr lang="en-US" dirty="0">
              <a:solidFill>
                <a:schemeClr val="bg2">
                  <a:lumMod val="20000"/>
                  <a:lumOff val="80000"/>
                </a:schemeClr>
              </a:solidFill>
            </a:endParaRPr>
          </a:p>
        </p:txBody>
      </p:sp>
      <p:pic>
        <p:nvPicPr>
          <p:cNvPr id="8" name="Content Placeholder 7" descr="Truman, Harry S.jpg"/>
          <p:cNvPicPr>
            <a:picLocks noGrp="1" noChangeAspect="1"/>
          </p:cNvPicPr>
          <p:nvPr>
            <p:ph sz="half" idx="1"/>
          </p:nvPr>
        </p:nvPicPr>
        <p:blipFill>
          <a:blip r:embed="rId2" cstate="print"/>
          <a:stretch>
            <a:fillRect/>
          </a:stretch>
        </p:blipFill>
        <p:spPr>
          <a:xfrm>
            <a:off x="762000" y="2133600"/>
            <a:ext cx="5083226" cy="4038600"/>
          </a:xfrm>
        </p:spPr>
      </p:pic>
      <p:pic>
        <p:nvPicPr>
          <p:cNvPr id="9" name="Content Placeholder 8" descr="MacArthur Korea.jpg"/>
          <p:cNvPicPr>
            <a:picLocks noGrp="1" noChangeAspect="1"/>
          </p:cNvPicPr>
          <p:nvPr>
            <p:ph sz="half" idx="2"/>
          </p:nvPr>
        </p:nvPicPr>
        <p:blipFill>
          <a:blip r:embed="rId3" cstate="print"/>
          <a:stretch>
            <a:fillRect/>
          </a:stretch>
        </p:blipFill>
        <p:spPr>
          <a:xfrm rot="524489">
            <a:off x="5207649" y="2158869"/>
            <a:ext cx="3650125" cy="4045704"/>
          </a:xfrm>
        </p:spPr>
      </p:pic>
    </p:spTree>
    <p:extLst>
      <p:ext uri="{BB962C8B-B14F-4D97-AF65-F5344CB8AC3E}">
        <p14:creationId xmlns:p14="http://schemas.microsoft.com/office/powerpoint/2010/main" val="161049836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8200"/>
            <a:ext cx="7290054" cy="990600"/>
          </a:xfrm>
        </p:spPr>
        <p:txBody>
          <a:bodyPr>
            <a:normAutofit fontScale="90000"/>
          </a:bodyPr>
          <a:lstStyle/>
          <a:p>
            <a:pPr algn="ctr"/>
            <a:r>
              <a:rPr lang="en-US" dirty="0" smtClean="0">
                <a:solidFill>
                  <a:schemeClr val="bg2">
                    <a:lumMod val="20000"/>
                    <a:lumOff val="80000"/>
                  </a:schemeClr>
                </a:solidFill>
              </a:rPr>
              <a:t>The </a:t>
            </a:r>
            <a:r>
              <a:rPr lang="en-US" dirty="0" smtClean="0">
                <a:solidFill>
                  <a:schemeClr val="bg2">
                    <a:lumMod val="20000"/>
                    <a:lumOff val="80000"/>
                  </a:schemeClr>
                </a:solidFill>
              </a:rPr>
              <a:t>Conflict: civilian control of the military</a:t>
            </a:r>
            <a:endParaRPr lang="en-US" dirty="0">
              <a:solidFill>
                <a:schemeClr val="bg2">
                  <a:lumMod val="20000"/>
                  <a:lumOff val="80000"/>
                </a:schemeClr>
              </a:solidFill>
            </a:endParaRPr>
          </a:p>
        </p:txBody>
      </p:sp>
      <p:sp>
        <p:nvSpPr>
          <p:cNvPr id="3" name="Content Placeholder 2"/>
          <p:cNvSpPr>
            <a:spLocks noGrp="1"/>
          </p:cNvSpPr>
          <p:nvPr>
            <p:ph sz="half" idx="1"/>
          </p:nvPr>
        </p:nvSpPr>
        <p:spPr>
          <a:xfrm>
            <a:off x="609600" y="1828800"/>
            <a:ext cx="3771900" cy="5029200"/>
          </a:xfrm>
        </p:spPr>
        <p:txBody>
          <a:bodyPr>
            <a:normAutofit/>
          </a:bodyPr>
          <a:lstStyle/>
          <a:p>
            <a:r>
              <a:rPr lang="en-US" dirty="0" smtClean="0">
                <a:solidFill>
                  <a:schemeClr val="bg2">
                    <a:lumMod val="20000"/>
                    <a:lumOff val="80000"/>
                  </a:schemeClr>
                </a:solidFill>
              </a:rPr>
              <a:t>Douglas MacArthur, who was a hardened and experienced military leader committed to victory, believed that the UN should respond to Chinese intervention by broadening the war – liberating North Korea, and invading Communist China, too.  He even suggested using nuclear missiles to defeat Red China.  To MacArthur, the communist threat was ever present, and the gains of the Communist Party were reversible. MacArthur publicly criticized the President. </a:t>
            </a:r>
            <a:endParaRPr lang="en-US" dirty="0">
              <a:solidFill>
                <a:schemeClr val="bg2">
                  <a:lumMod val="20000"/>
                  <a:lumOff val="80000"/>
                </a:schemeClr>
              </a:solidFill>
            </a:endParaRPr>
          </a:p>
        </p:txBody>
      </p:sp>
      <p:sp>
        <p:nvSpPr>
          <p:cNvPr id="4" name="Content Placeholder 3"/>
          <p:cNvSpPr>
            <a:spLocks noGrp="1"/>
          </p:cNvSpPr>
          <p:nvPr>
            <p:ph sz="half" idx="2"/>
          </p:nvPr>
        </p:nvSpPr>
        <p:spPr>
          <a:xfrm>
            <a:off x="4876800" y="1828800"/>
            <a:ext cx="4038600" cy="5029200"/>
          </a:xfrm>
        </p:spPr>
        <p:txBody>
          <a:bodyPr>
            <a:normAutofit/>
          </a:bodyPr>
          <a:lstStyle/>
          <a:p>
            <a:r>
              <a:rPr lang="en-US" dirty="0" smtClean="0">
                <a:solidFill>
                  <a:schemeClr val="bg2">
                    <a:lumMod val="20000"/>
                    <a:lumOff val="80000"/>
                  </a:schemeClr>
                </a:solidFill>
              </a:rPr>
              <a:t>Harry S. Truman was committed to the policy of containment – recall, that the policy suggested only that the United States would stop the spread of communism… not roll back communism where it existed.  He did not approve of expanding the war to China, and objected strongly to the use of nuclear missiles there, which he believed would provoke a third World War, this time with the Soviet Union opposing Americans.  And, he was the President – Commander in Chief. </a:t>
            </a:r>
            <a:endParaRPr lang="en-US" dirty="0">
              <a:solidFill>
                <a:schemeClr val="bg2">
                  <a:lumMod val="20000"/>
                  <a:lumOff val="80000"/>
                </a:schemeClr>
              </a:solidFill>
            </a:endParaRPr>
          </a:p>
        </p:txBody>
      </p:sp>
      <p:sp>
        <p:nvSpPr>
          <p:cNvPr id="5" name="Up-Down Arrow 4"/>
          <p:cNvSpPr/>
          <p:nvPr/>
        </p:nvSpPr>
        <p:spPr>
          <a:xfrm>
            <a:off x="4381500" y="1839238"/>
            <a:ext cx="381000" cy="4572000"/>
          </a:xfrm>
          <a:prstGeom prst="upDown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210120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8096" y="471509"/>
            <a:ext cx="8071104" cy="1737360"/>
          </a:xfrm>
        </p:spPr>
        <p:txBody>
          <a:bodyPr/>
          <a:lstStyle/>
          <a:p>
            <a:r>
              <a:rPr lang="en-US" dirty="0" smtClean="0">
                <a:solidFill>
                  <a:schemeClr val="bg2">
                    <a:lumMod val="20000"/>
                    <a:lumOff val="80000"/>
                  </a:schemeClr>
                </a:solidFill>
              </a:rPr>
              <a:t>Truman fires Gen. Douglas MacArthur</a:t>
            </a:r>
            <a:endParaRPr lang="en-US" dirty="0">
              <a:solidFill>
                <a:schemeClr val="bg2">
                  <a:lumMod val="20000"/>
                  <a:lumOff val="80000"/>
                </a:schemeClr>
              </a:solidFill>
            </a:endParaRPr>
          </a:p>
        </p:txBody>
      </p:sp>
      <p:pic>
        <p:nvPicPr>
          <p:cNvPr id="8" name="Content Placeholder 7" descr="Truman Fires MacArthur.jpg"/>
          <p:cNvPicPr>
            <a:picLocks noGrp="1" noChangeAspect="1"/>
          </p:cNvPicPr>
          <p:nvPr>
            <p:ph idx="1"/>
          </p:nvPr>
        </p:nvPicPr>
        <p:blipFill>
          <a:blip r:embed="rId2" cstate="print"/>
          <a:stretch>
            <a:fillRect/>
          </a:stretch>
        </p:blipFill>
        <p:spPr>
          <a:xfrm>
            <a:off x="3733800" y="2133600"/>
            <a:ext cx="5111750" cy="3407833"/>
          </a:xfrm>
        </p:spPr>
      </p:pic>
      <p:sp>
        <p:nvSpPr>
          <p:cNvPr id="7" name="Text Placeholder 6"/>
          <p:cNvSpPr>
            <a:spLocks noGrp="1"/>
          </p:cNvSpPr>
          <p:nvPr>
            <p:ph type="body" sz="half" idx="2"/>
          </p:nvPr>
        </p:nvSpPr>
        <p:spPr>
          <a:xfrm>
            <a:off x="533399" y="1981200"/>
            <a:ext cx="3039789" cy="3989963"/>
          </a:xfrm>
        </p:spPr>
        <p:txBody>
          <a:bodyPr>
            <a:normAutofit/>
          </a:bodyPr>
          <a:lstStyle/>
          <a:p>
            <a:r>
              <a:rPr lang="en-US" sz="1800" dirty="0" smtClean="0">
                <a:solidFill>
                  <a:schemeClr val="bg2">
                    <a:lumMod val="20000"/>
                    <a:lumOff val="80000"/>
                  </a:schemeClr>
                </a:solidFill>
              </a:rPr>
              <a:t>As the commander-in-chief of the United States military, the President of the United States leads the Armed Forces.  His decisions are not subject to debate and any unwillingness on the part of military leaders to follow orders cannot be tolerated.  When Douglas MacArthur publicly criticized and objected to the President’s strategy and decisions, he was relieved of command. </a:t>
            </a:r>
            <a:endParaRPr lang="en-US" sz="1800" dirty="0">
              <a:solidFill>
                <a:schemeClr val="bg2">
                  <a:lumMod val="20000"/>
                  <a:lumOff val="80000"/>
                </a:schemeClr>
              </a:solidFill>
            </a:endParaRPr>
          </a:p>
        </p:txBody>
      </p:sp>
      <p:sp>
        <p:nvSpPr>
          <p:cNvPr id="2" name="Rounded Rectangle 1"/>
          <p:cNvSpPr/>
          <p:nvPr/>
        </p:nvSpPr>
        <p:spPr>
          <a:xfrm>
            <a:off x="3657600" y="5257800"/>
            <a:ext cx="5334000" cy="9144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Harry S. Truman fired General Douglas MacArthur – a five star general.  He had no other choice in the matter.</a:t>
            </a:r>
            <a:endParaRPr lang="en-US" dirty="0"/>
          </a:p>
        </p:txBody>
      </p:sp>
    </p:spTree>
    <p:extLst>
      <p:ext uri="{BB962C8B-B14F-4D97-AF65-F5344CB8AC3E}">
        <p14:creationId xmlns:p14="http://schemas.microsoft.com/office/powerpoint/2010/main" val="167790756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761999"/>
            <a:ext cx="7994904" cy="1066801"/>
          </a:xfrm>
        </p:spPr>
        <p:txBody>
          <a:bodyPr/>
          <a:lstStyle/>
          <a:p>
            <a:r>
              <a:rPr lang="en-US" dirty="0" smtClean="0">
                <a:solidFill>
                  <a:schemeClr val="bg2">
                    <a:lumMod val="20000"/>
                    <a:lumOff val="80000"/>
                  </a:schemeClr>
                </a:solidFill>
              </a:rPr>
              <a:t>The Election of </a:t>
            </a:r>
            <a:r>
              <a:rPr lang="en-US" dirty="0" smtClean="0">
                <a:solidFill>
                  <a:schemeClr val="bg2">
                    <a:lumMod val="20000"/>
                    <a:lumOff val="80000"/>
                  </a:schemeClr>
                </a:solidFill>
              </a:rPr>
              <a:t>1952: Eisenhower in command</a:t>
            </a:r>
            <a:endParaRPr lang="en-US" dirty="0">
              <a:solidFill>
                <a:schemeClr val="bg2">
                  <a:lumMod val="20000"/>
                  <a:lumOff val="80000"/>
                </a:schemeClr>
              </a:solidFill>
            </a:endParaRPr>
          </a:p>
        </p:txBody>
      </p:sp>
      <p:sp>
        <p:nvSpPr>
          <p:cNvPr id="3" name="Text Placeholder 2"/>
          <p:cNvSpPr>
            <a:spLocks noGrp="1"/>
          </p:cNvSpPr>
          <p:nvPr>
            <p:ph type="body" sz="half" idx="2"/>
          </p:nvPr>
        </p:nvSpPr>
        <p:spPr>
          <a:xfrm>
            <a:off x="802308" y="1828800"/>
            <a:ext cx="3236292" cy="4648200"/>
          </a:xfrm>
        </p:spPr>
        <p:txBody>
          <a:bodyPr>
            <a:normAutofit fontScale="92500" lnSpcReduction="10000"/>
          </a:bodyPr>
          <a:lstStyle/>
          <a:p>
            <a:r>
              <a:rPr lang="en-US" dirty="0" smtClean="0">
                <a:solidFill>
                  <a:schemeClr val="bg2">
                    <a:lumMod val="20000"/>
                    <a:lumOff val="80000"/>
                  </a:schemeClr>
                </a:solidFill>
              </a:rPr>
              <a:t>Harry Truman could not run for President again in 1952, due to the passage of another amendment to the Constitution – which set term limits upon the Presidency.  Passed by Congress in 1947 and ratified by the states in 1951, the 22</a:t>
            </a:r>
            <a:r>
              <a:rPr lang="en-US" baseline="30000" dirty="0" smtClean="0">
                <a:solidFill>
                  <a:schemeClr val="bg2">
                    <a:lumMod val="20000"/>
                    <a:lumOff val="80000"/>
                  </a:schemeClr>
                </a:solidFill>
              </a:rPr>
              <a:t>nd</a:t>
            </a:r>
            <a:r>
              <a:rPr lang="en-US" dirty="0" smtClean="0">
                <a:solidFill>
                  <a:schemeClr val="bg2">
                    <a:lumMod val="20000"/>
                    <a:lumOff val="80000"/>
                  </a:schemeClr>
                </a:solidFill>
              </a:rPr>
              <a:t> Amendment states that a President cannot serve more than 10 years in office – and that they are not eligible for re-election if they have served for more than 6 years.  It would be possible for a President to inherit the office after the midpoint of a previous President’s term in office and serve two full terms.  In 1952, Truman could not run again, and World War II hero Dwight David Eisenhower defeated the Democratic candidate – </a:t>
            </a:r>
            <a:r>
              <a:rPr lang="en-US" dirty="0" err="1" smtClean="0">
                <a:solidFill>
                  <a:schemeClr val="bg2">
                    <a:lumMod val="20000"/>
                    <a:lumOff val="80000"/>
                  </a:schemeClr>
                </a:solidFill>
              </a:rPr>
              <a:t>Aldai</a:t>
            </a:r>
            <a:r>
              <a:rPr lang="en-US" dirty="0" smtClean="0">
                <a:solidFill>
                  <a:schemeClr val="bg2">
                    <a:lumMod val="20000"/>
                    <a:lumOff val="80000"/>
                  </a:schemeClr>
                </a:solidFill>
              </a:rPr>
              <a:t> Stevenson. </a:t>
            </a:r>
            <a:endParaRPr lang="en-US" dirty="0">
              <a:solidFill>
                <a:schemeClr val="bg2">
                  <a:lumMod val="20000"/>
                  <a:lumOff val="80000"/>
                </a:schemeClr>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38600" y="1752600"/>
            <a:ext cx="4572000" cy="4454769"/>
          </a:xfrm>
        </p:spPr>
      </p:pic>
      <p:sp>
        <p:nvSpPr>
          <p:cNvPr id="7" name="Rounded Rectangle 6"/>
          <p:cNvSpPr/>
          <p:nvPr/>
        </p:nvSpPr>
        <p:spPr>
          <a:xfrm>
            <a:off x="3886200" y="5486400"/>
            <a:ext cx="4876800" cy="10668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dirty="0" smtClean="0"/>
              <a:t>Note the resemblance of this campaign button to the Interstate Highway markers for I-64 or I-95 you see today.  IKE created the Federal Highway system of the United States today. </a:t>
            </a:r>
            <a:endParaRPr lang="en-US" dirty="0"/>
          </a:p>
        </p:txBody>
      </p:sp>
    </p:spTree>
    <p:extLst>
      <p:ext uri="{BB962C8B-B14F-4D97-AF65-F5344CB8AC3E}">
        <p14:creationId xmlns:p14="http://schemas.microsoft.com/office/powerpoint/2010/main" val="17446047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761999"/>
            <a:ext cx="8147304" cy="1143001"/>
          </a:xfrm>
        </p:spPr>
        <p:txBody>
          <a:bodyPr/>
          <a:lstStyle/>
          <a:p>
            <a:r>
              <a:rPr lang="en-US" dirty="0" smtClean="0">
                <a:solidFill>
                  <a:schemeClr val="bg2">
                    <a:lumMod val="20000"/>
                    <a:lumOff val="80000"/>
                  </a:schemeClr>
                </a:solidFill>
              </a:rPr>
              <a:t>The Korean War Ends in Stalemate</a:t>
            </a:r>
            <a:endParaRPr lang="en-US" dirty="0">
              <a:solidFill>
                <a:schemeClr val="bg2">
                  <a:lumMod val="20000"/>
                  <a:lumOff val="80000"/>
                </a:schemeClr>
              </a:solidFill>
            </a:endParaRPr>
          </a:p>
        </p:txBody>
      </p:sp>
      <p:sp>
        <p:nvSpPr>
          <p:cNvPr id="3" name="Text Placeholder 2"/>
          <p:cNvSpPr>
            <a:spLocks noGrp="1"/>
          </p:cNvSpPr>
          <p:nvPr>
            <p:ph type="body" sz="half" idx="2"/>
          </p:nvPr>
        </p:nvSpPr>
        <p:spPr>
          <a:xfrm>
            <a:off x="609600" y="1905000"/>
            <a:ext cx="4267200" cy="4572000"/>
          </a:xfrm>
        </p:spPr>
        <p:txBody>
          <a:bodyPr>
            <a:normAutofit lnSpcReduction="10000"/>
          </a:bodyPr>
          <a:lstStyle/>
          <a:p>
            <a:r>
              <a:rPr lang="en-US" sz="2000" dirty="0" smtClean="0">
                <a:solidFill>
                  <a:schemeClr val="bg2">
                    <a:lumMod val="20000"/>
                    <a:lumOff val="80000"/>
                  </a:schemeClr>
                </a:solidFill>
              </a:rPr>
              <a:t>In 1953, an armistice was signed ending the fighting in the Korean War.  At the 38</a:t>
            </a:r>
            <a:r>
              <a:rPr lang="en-US" sz="2000" baseline="30000" dirty="0" smtClean="0">
                <a:solidFill>
                  <a:schemeClr val="bg2">
                    <a:lumMod val="20000"/>
                    <a:lumOff val="80000"/>
                  </a:schemeClr>
                </a:solidFill>
              </a:rPr>
              <a:t>th</a:t>
            </a:r>
            <a:r>
              <a:rPr lang="en-US" sz="2000" dirty="0" smtClean="0">
                <a:solidFill>
                  <a:schemeClr val="bg2">
                    <a:lumMod val="20000"/>
                    <a:lumOff val="80000"/>
                  </a:schemeClr>
                </a:solidFill>
              </a:rPr>
              <a:t> Parallel, a demilitarized zone was established, creating a divided Korea: North and South.  Even to this day, technically, a state of war exists between the North Koreans and South Koreans.   President Dwight David Eisenhower decided to allow this resolution to stay in place, and a tense, stressful peace has persisted ever since. </a:t>
            </a:r>
            <a:r>
              <a:rPr lang="en-US" sz="2000" dirty="0" smtClean="0">
                <a:solidFill>
                  <a:schemeClr val="bg2">
                    <a:lumMod val="20000"/>
                    <a:lumOff val="80000"/>
                  </a:schemeClr>
                </a:solidFill>
              </a:rPr>
              <a:t> Today, North Korean is ruled by the unbalanced dictator Kim Jung Un, grandson of Kim Il Sung.</a:t>
            </a:r>
            <a:endParaRPr lang="en-US" sz="2000" dirty="0">
              <a:solidFill>
                <a:schemeClr val="bg2">
                  <a:lumMod val="20000"/>
                  <a:lumOff val="80000"/>
                </a:schemeClr>
              </a:solidFill>
            </a:endParaRP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19600" y="914400"/>
            <a:ext cx="4245093" cy="5730875"/>
          </a:xfrm>
        </p:spPr>
      </p:pic>
    </p:spTree>
    <p:extLst>
      <p:ext uri="{BB962C8B-B14F-4D97-AF65-F5344CB8AC3E}">
        <p14:creationId xmlns:p14="http://schemas.microsoft.com/office/powerpoint/2010/main" val="23872480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990600" y="1676400"/>
            <a:ext cx="6934200" cy="4856382"/>
          </a:xfrm>
        </p:spPr>
      </p:pic>
      <p:sp>
        <p:nvSpPr>
          <p:cNvPr id="2" name="Title 1"/>
          <p:cNvSpPr>
            <a:spLocks noGrp="1"/>
          </p:cNvSpPr>
          <p:nvPr>
            <p:ph type="title"/>
          </p:nvPr>
        </p:nvSpPr>
        <p:spPr/>
        <p:txBody>
          <a:bodyPr/>
          <a:lstStyle/>
          <a:p>
            <a:pPr algn="ctr"/>
            <a:r>
              <a:rPr lang="en-US" dirty="0" smtClean="0">
                <a:solidFill>
                  <a:schemeClr val="accent3"/>
                </a:solidFill>
              </a:rPr>
              <a:t>The UN: The United </a:t>
            </a:r>
            <a:r>
              <a:rPr lang="en-US" dirty="0" smtClean="0">
                <a:solidFill>
                  <a:schemeClr val="accent3"/>
                </a:solidFill>
              </a:rPr>
              <a:t>Nations Est. 1945</a:t>
            </a:r>
            <a:endParaRPr lang="en-US" dirty="0">
              <a:solidFill>
                <a:schemeClr val="accent3"/>
              </a:solidFill>
            </a:endParaRPr>
          </a:p>
        </p:txBody>
      </p:sp>
      <p:pic>
        <p:nvPicPr>
          <p:cNvPr id="6" name="Content Placeholder 5"/>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9089" r="9036"/>
          <a:stretch/>
        </p:blipFill>
        <p:spPr>
          <a:xfrm rot="971006">
            <a:off x="5880437" y="2000690"/>
            <a:ext cx="2816044" cy="3439416"/>
          </a:xfrm>
        </p:spPr>
      </p:pic>
    </p:spTree>
    <p:extLst>
      <p:ext uri="{BB962C8B-B14F-4D97-AF65-F5344CB8AC3E}">
        <p14:creationId xmlns:p14="http://schemas.microsoft.com/office/powerpoint/2010/main" val="253489965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2">
                    <a:lumMod val="20000"/>
                    <a:lumOff val="80000"/>
                  </a:schemeClr>
                </a:solidFill>
              </a:rPr>
              <a:t>The Cuban Missile Crisis</a:t>
            </a:r>
            <a:endParaRPr lang="en-US" dirty="0">
              <a:solidFill>
                <a:schemeClr val="bg2">
                  <a:lumMod val="20000"/>
                  <a:lumOff val="80000"/>
                </a:schemeClr>
              </a:solidFill>
            </a:endParaRPr>
          </a:p>
        </p:txBody>
      </p:sp>
      <p:sp>
        <p:nvSpPr>
          <p:cNvPr id="3" name="Subtitle 2"/>
          <p:cNvSpPr>
            <a:spLocks noGrp="1"/>
          </p:cNvSpPr>
          <p:nvPr>
            <p:ph type="subTitle" idx="1"/>
          </p:nvPr>
        </p:nvSpPr>
        <p:spPr/>
        <p:txBody>
          <a:bodyPr/>
          <a:lstStyle/>
          <a:p>
            <a:r>
              <a:rPr lang="en-US" dirty="0" smtClean="0">
                <a:solidFill>
                  <a:schemeClr val="bg2">
                    <a:lumMod val="20000"/>
                    <a:lumOff val="80000"/>
                  </a:schemeClr>
                </a:solidFill>
              </a:rPr>
              <a:t>13 days in October, 1962</a:t>
            </a:r>
            <a:endParaRPr lang="en-US" dirty="0">
              <a:solidFill>
                <a:schemeClr val="bg2">
                  <a:lumMod val="20000"/>
                  <a:lumOff val="80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2600" y="533400"/>
            <a:ext cx="5715000" cy="3886200"/>
          </a:xfrm>
          <a:prstGeom prst="rect">
            <a:avLst/>
          </a:prstGeom>
        </p:spPr>
      </p:pic>
    </p:spTree>
    <p:extLst>
      <p:ext uri="{BB962C8B-B14F-4D97-AF65-F5344CB8AC3E}">
        <p14:creationId xmlns:p14="http://schemas.microsoft.com/office/powerpoint/2010/main" val="212623039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994904" cy="1499616"/>
          </a:xfrm>
        </p:spPr>
        <p:txBody>
          <a:bodyPr/>
          <a:lstStyle/>
          <a:p>
            <a:r>
              <a:rPr lang="en-US" dirty="0" smtClean="0">
                <a:solidFill>
                  <a:schemeClr val="bg2">
                    <a:lumMod val="20000"/>
                    <a:lumOff val="80000"/>
                  </a:schemeClr>
                </a:solidFill>
              </a:rPr>
              <a:t>John F. Kennedy </a:t>
            </a:r>
            <a:r>
              <a:rPr lang="en-US" dirty="0" smtClean="0">
                <a:solidFill>
                  <a:schemeClr val="bg2">
                    <a:lumMod val="20000"/>
                    <a:lumOff val="80000"/>
                  </a:schemeClr>
                </a:solidFill>
              </a:rPr>
              <a:t>Vs. </a:t>
            </a:r>
            <a:r>
              <a:rPr lang="en-US" dirty="0" smtClean="0">
                <a:solidFill>
                  <a:schemeClr val="bg2">
                    <a:lumMod val="20000"/>
                    <a:lumOff val="80000"/>
                  </a:schemeClr>
                </a:solidFill>
              </a:rPr>
              <a:t>Nikita </a:t>
            </a:r>
            <a:r>
              <a:rPr lang="en-US" dirty="0" smtClean="0">
                <a:solidFill>
                  <a:schemeClr val="bg2">
                    <a:lumMod val="20000"/>
                    <a:lumOff val="80000"/>
                  </a:schemeClr>
                </a:solidFill>
              </a:rPr>
              <a:t>Khrushchev</a:t>
            </a:r>
            <a:endParaRPr lang="en-US" dirty="0">
              <a:solidFill>
                <a:schemeClr val="bg2">
                  <a:lumMod val="20000"/>
                  <a:lumOff val="80000"/>
                </a:schemeClr>
              </a:solidFill>
            </a:endParaRPr>
          </a:p>
        </p:txBody>
      </p:sp>
      <p:pic>
        <p:nvPicPr>
          <p:cNvPr id="4" name="Content Placeholder 3" descr="Kennedy Khrushchev H-Bomb.gif"/>
          <p:cNvPicPr>
            <a:picLocks noGrp="1" noChangeAspect="1"/>
          </p:cNvPicPr>
          <p:nvPr>
            <p:ph idx="1"/>
          </p:nvPr>
        </p:nvPicPr>
        <p:blipFill>
          <a:blip r:embed="rId2" cstate="print"/>
          <a:stretch>
            <a:fillRect/>
          </a:stretch>
        </p:blipFill>
        <p:spPr>
          <a:xfrm>
            <a:off x="1676400" y="1905000"/>
            <a:ext cx="5715000" cy="3886200"/>
          </a:xfrm>
        </p:spPr>
      </p:pic>
    </p:spTree>
    <p:extLst>
      <p:ext uri="{BB962C8B-B14F-4D97-AF65-F5344CB8AC3E}">
        <p14:creationId xmlns:p14="http://schemas.microsoft.com/office/powerpoint/2010/main" val="173365354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The Overthrow of Fulgencio Batista, 1959</a:t>
            </a:r>
            <a:endParaRPr lang="en-US" dirty="0">
              <a:solidFill>
                <a:schemeClr val="bg2">
                  <a:lumMod val="20000"/>
                  <a:lumOff val="80000"/>
                </a:schemeClr>
              </a:solidFill>
            </a:endParaRPr>
          </a:p>
        </p:txBody>
      </p:sp>
      <p:sp>
        <p:nvSpPr>
          <p:cNvPr id="4" name="Text Placeholder 3"/>
          <p:cNvSpPr>
            <a:spLocks noGrp="1"/>
          </p:cNvSpPr>
          <p:nvPr>
            <p:ph type="body" sz="half" idx="2"/>
          </p:nvPr>
        </p:nvSpPr>
        <p:spPr>
          <a:xfrm>
            <a:off x="609600" y="1981200"/>
            <a:ext cx="3581400" cy="4419600"/>
          </a:xfrm>
        </p:spPr>
        <p:txBody>
          <a:bodyPr>
            <a:normAutofit/>
          </a:bodyPr>
          <a:lstStyle/>
          <a:p>
            <a:r>
              <a:rPr lang="en-US" dirty="0">
                <a:solidFill>
                  <a:schemeClr val="bg2">
                    <a:lumMod val="20000"/>
                    <a:lumOff val="80000"/>
                  </a:schemeClr>
                </a:solidFill>
              </a:rPr>
              <a:t>The dictatorship of </a:t>
            </a:r>
            <a:r>
              <a:rPr lang="en-US" dirty="0" err="1">
                <a:solidFill>
                  <a:schemeClr val="bg2">
                    <a:lumMod val="20000"/>
                    <a:lumOff val="80000"/>
                  </a:schemeClr>
                </a:solidFill>
              </a:rPr>
              <a:t>Fulgencio</a:t>
            </a:r>
            <a:r>
              <a:rPr lang="en-US" dirty="0">
                <a:solidFill>
                  <a:schemeClr val="bg2">
                    <a:lumMod val="20000"/>
                    <a:lumOff val="80000"/>
                  </a:schemeClr>
                </a:solidFill>
              </a:rPr>
              <a:t> Batista was riddled with corruption and did not serve the interests of the Cuban people.</a:t>
            </a:r>
          </a:p>
          <a:p>
            <a:r>
              <a:rPr lang="en-US" dirty="0">
                <a:solidFill>
                  <a:schemeClr val="bg2">
                    <a:lumMod val="20000"/>
                    <a:lumOff val="80000"/>
                  </a:schemeClr>
                </a:solidFill>
              </a:rPr>
              <a:t>Many major Cuban industries, like sugar refineries, tobacco, oil, tourism, and gaming, were controlled by American interests and the Batista regime.  Meanwhile, most Cubans struggled along in poverty.</a:t>
            </a:r>
          </a:p>
          <a:p>
            <a:r>
              <a:rPr lang="en-US" dirty="0">
                <a:solidFill>
                  <a:schemeClr val="bg2">
                    <a:lumMod val="20000"/>
                    <a:lumOff val="80000"/>
                  </a:schemeClr>
                </a:solidFill>
              </a:rPr>
              <a:t>In 1959, Fidel Castro, his brother Raul, and the Argentinean revolutionary Ernesto “</a:t>
            </a:r>
            <a:r>
              <a:rPr lang="en-US" dirty="0" err="1">
                <a:solidFill>
                  <a:schemeClr val="bg2">
                    <a:lumMod val="20000"/>
                    <a:lumOff val="80000"/>
                  </a:schemeClr>
                </a:solidFill>
              </a:rPr>
              <a:t>Che</a:t>
            </a:r>
            <a:r>
              <a:rPr lang="en-US" dirty="0">
                <a:solidFill>
                  <a:schemeClr val="bg2">
                    <a:lumMod val="20000"/>
                    <a:lumOff val="80000"/>
                  </a:schemeClr>
                </a:solidFill>
              </a:rPr>
              <a:t>” Guevara, led the successful military revolt which removed Batista from power in 1959.</a:t>
            </a:r>
          </a:p>
          <a:p>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319908">
            <a:off x="4648200" y="1295400"/>
            <a:ext cx="3810000" cy="5019675"/>
          </a:xfrm>
        </p:spPr>
      </p:pic>
    </p:spTree>
    <p:extLst>
      <p:ext uri="{BB962C8B-B14F-4D97-AF65-F5344CB8AC3E}">
        <p14:creationId xmlns:p14="http://schemas.microsoft.com/office/powerpoint/2010/main" val="173410564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290054" cy="1499616"/>
          </a:xfrm>
        </p:spPr>
        <p:txBody>
          <a:bodyPr/>
          <a:lstStyle/>
          <a:p>
            <a:r>
              <a:rPr lang="en-US" dirty="0" smtClean="0">
                <a:solidFill>
                  <a:schemeClr val="bg2">
                    <a:lumMod val="20000"/>
                    <a:lumOff val="80000"/>
                  </a:schemeClr>
                </a:solidFill>
              </a:rPr>
              <a:t>Murderous dictator: Fidel </a:t>
            </a:r>
            <a:r>
              <a:rPr lang="en-US" dirty="0" smtClean="0">
                <a:solidFill>
                  <a:schemeClr val="bg2">
                    <a:lumMod val="20000"/>
                    <a:lumOff val="80000"/>
                  </a:schemeClr>
                </a:solidFill>
              </a:rPr>
              <a:t>Castro</a:t>
            </a:r>
            <a:endParaRPr lang="en-US" dirty="0">
              <a:solidFill>
                <a:schemeClr val="bg2">
                  <a:lumMod val="20000"/>
                  <a:lumOff val="80000"/>
                </a:schemeClr>
              </a:solidFill>
            </a:endParaRPr>
          </a:p>
        </p:txBody>
      </p:sp>
      <p:sp>
        <p:nvSpPr>
          <p:cNvPr id="5" name="Text Placeholder 4"/>
          <p:cNvSpPr>
            <a:spLocks noGrp="1"/>
          </p:cNvSpPr>
          <p:nvPr>
            <p:ph type="body" idx="1"/>
          </p:nvPr>
        </p:nvSpPr>
        <p:spPr>
          <a:xfrm>
            <a:off x="762000" y="1600200"/>
            <a:ext cx="3566160" cy="822960"/>
          </a:xfrm>
        </p:spPr>
        <p:txBody>
          <a:bodyPr/>
          <a:lstStyle/>
          <a:p>
            <a:r>
              <a:rPr lang="en-US" dirty="0" smtClean="0">
                <a:solidFill>
                  <a:schemeClr val="bg2">
                    <a:lumMod val="20000"/>
                    <a:lumOff val="80000"/>
                  </a:schemeClr>
                </a:solidFill>
              </a:rPr>
              <a:t>The Revolutionary, 1959</a:t>
            </a:r>
            <a:endParaRPr lang="en-US" dirty="0">
              <a:solidFill>
                <a:schemeClr val="bg2">
                  <a:lumMod val="20000"/>
                  <a:lumOff val="80000"/>
                </a:schemeClr>
              </a:solidFill>
            </a:endParaRPr>
          </a:p>
        </p:txBody>
      </p:sp>
      <p:pic>
        <p:nvPicPr>
          <p:cNvPr id="4" name="Content Placeholder 3" descr="Fidel Castro.bmp"/>
          <p:cNvPicPr>
            <a:picLocks noGrp="1" noChangeAspect="1"/>
          </p:cNvPicPr>
          <p:nvPr>
            <p:ph sz="half" idx="2"/>
          </p:nvPr>
        </p:nvPicPr>
        <p:blipFill>
          <a:blip r:embed="rId2" cstate="print"/>
          <a:stretch>
            <a:fillRect/>
          </a:stretch>
        </p:blipFill>
        <p:spPr>
          <a:xfrm>
            <a:off x="838200" y="2286000"/>
            <a:ext cx="3048000" cy="4059413"/>
          </a:xfrm>
        </p:spPr>
      </p:pic>
      <p:sp>
        <p:nvSpPr>
          <p:cNvPr id="6" name="Text Placeholder 5"/>
          <p:cNvSpPr>
            <a:spLocks noGrp="1"/>
          </p:cNvSpPr>
          <p:nvPr>
            <p:ph type="body" sz="quarter" idx="3"/>
          </p:nvPr>
        </p:nvSpPr>
        <p:spPr>
          <a:xfrm>
            <a:off x="4495800" y="1600200"/>
            <a:ext cx="3810000" cy="822960"/>
          </a:xfrm>
        </p:spPr>
        <p:txBody>
          <a:bodyPr/>
          <a:lstStyle/>
          <a:p>
            <a:r>
              <a:rPr lang="en-US" dirty="0" smtClean="0">
                <a:solidFill>
                  <a:schemeClr val="bg2">
                    <a:lumMod val="20000"/>
                    <a:lumOff val="80000"/>
                  </a:schemeClr>
                </a:solidFill>
              </a:rPr>
              <a:t>Castro, </a:t>
            </a:r>
            <a:r>
              <a:rPr lang="en-US" dirty="0" smtClean="0">
                <a:solidFill>
                  <a:schemeClr val="bg2">
                    <a:lumMod val="20000"/>
                    <a:lumOff val="80000"/>
                  </a:schemeClr>
                </a:solidFill>
              </a:rPr>
              <a:t>Over Fifty </a:t>
            </a:r>
            <a:r>
              <a:rPr lang="en-US" dirty="0" smtClean="0">
                <a:solidFill>
                  <a:schemeClr val="bg2">
                    <a:lumMod val="20000"/>
                    <a:lumOff val="80000"/>
                  </a:schemeClr>
                </a:solidFill>
              </a:rPr>
              <a:t>Years Later</a:t>
            </a:r>
            <a:endParaRPr lang="en-US" dirty="0">
              <a:solidFill>
                <a:schemeClr val="bg2">
                  <a:lumMod val="20000"/>
                  <a:lumOff val="80000"/>
                </a:schemeClr>
              </a:solidFill>
            </a:endParaRPr>
          </a:p>
        </p:txBody>
      </p:sp>
      <p:pic>
        <p:nvPicPr>
          <p:cNvPr id="8" name="Content Placeholder 7" descr="Fidel Castro, 2010.jpg"/>
          <p:cNvPicPr>
            <a:picLocks noGrp="1" noChangeAspect="1"/>
          </p:cNvPicPr>
          <p:nvPr>
            <p:ph sz="quarter" idx="4"/>
          </p:nvPr>
        </p:nvPicPr>
        <p:blipFill>
          <a:blip r:embed="rId3" cstate="print"/>
          <a:stretch>
            <a:fillRect/>
          </a:stretch>
        </p:blipFill>
        <p:spPr>
          <a:xfrm>
            <a:off x="4648200" y="2286000"/>
            <a:ext cx="3276600" cy="4008716"/>
          </a:xfrm>
        </p:spPr>
      </p:pic>
      <p:sp>
        <p:nvSpPr>
          <p:cNvPr id="3" name="Right Arrow 2"/>
          <p:cNvSpPr/>
          <p:nvPr/>
        </p:nvSpPr>
        <p:spPr>
          <a:xfrm>
            <a:off x="3733800" y="3886200"/>
            <a:ext cx="1066800" cy="45720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400673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963" y="611653"/>
            <a:ext cx="7290054" cy="1499616"/>
          </a:xfrm>
        </p:spPr>
        <p:txBody>
          <a:bodyPr/>
          <a:lstStyle/>
          <a:p>
            <a:r>
              <a:rPr lang="en-US" dirty="0" smtClean="0">
                <a:solidFill>
                  <a:schemeClr val="bg2">
                    <a:lumMod val="20000"/>
                    <a:lumOff val="80000"/>
                  </a:schemeClr>
                </a:solidFill>
              </a:rPr>
              <a:t>Murderous dictator: Raul </a:t>
            </a:r>
            <a:r>
              <a:rPr lang="en-US" dirty="0" smtClean="0">
                <a:solidFill>
                  <a:schemeClr val="bg2">
                    <a:lumMod val="20000"/>
                    <a:lumOff val="80000"/>
                  </a:schemeClr>
                </a:solidFill>
              </a:rPr>
              <a:t>Castro</a:t>
            </a:r>
            <a:endParaRPr lang="en-US" dirty="0">
              <a:solidFill>
                <a:schemeClr val="bg2">
                  <a:lumMod val="20000"/>
                  <a:lumOff val="80000"/>
                </a:schemeClr>
              </a:solidFill>
            </a:endParaRPr>
          </a:p>
        </p:txBody>
      </p:sp>
      <p:sp>
        <p:nvSpPr>
          <p:cNvPr id="4" name="Text Placeholder 3"/>
          <p:cNvSpPr>
            <a:spLocks noGrp="1"/>
          </p:cNvSpPr>
          <p:nvPr>
            <p:ph type="body" idx="1"/>
          </p:nvPr>
        </p:nvSpPr>
        <p:spPr>
          <a:xfrm>
            <a:off x="762000" y="1828800"/>
            <a:ext cx="3566160" cy="822960"/>
          </a:xfrm>
        </p:spPr>
        <p:txBody>
          <a:bodyPr/>
          <a:lstStyle/>
          <a:p>
            <a:r>
              <a:rPr lang="en-US" dirty="0" smtClean="0">
                <a:solidFill>
                  <a:schemeClr val="bg2">
                    <a:lumMod val="20000"/>
                    <a:lumOff val="80000"/>
                  </a:schemeClr>
                </a:solidFill>
              </a:rPr>
              <a:t>The Revolutionary, 1959</a:t>
            </a:r>
            <a:endParaRPr lang="en-US" dirty="0">
              <a:solidFill>
                <a:schemeClr val="bg2">
                  <a:lumMod val="20000"/>
                  <a:lumOff val="80000"/>
                </a:schemeClr>
              </a:solidFill>
            </a:endParaRPr>
          </a:p>
        </p:txBody>
      </p:sp>
      <p:pic>
        <p:nvPicPr>
          <p:cNvPr id="8" name="Content Placeholder 7" descr="Raul Castro.jpg"/>
          <p:cNvPicPr>
            <a:picLocks noGrp="1" noChangeAspect="1"/>
          </p:cNvPicPr>
          <p:nvPr>
            <p:ph sz="half" idx="2"/>
          </p:nvPr>
        </p:nvPicPr>
        <p:blipFill>
          <a:blip r:embed="rId2" cstate="print"/>
          <a:stretch>
            <a:fillRect/>
          </a:stretch>
        </p:blipFill>
        <p:spPr>
          <a:xfrm>
            <a:off x="838200" y="2590800"/>
            <a:ext cx="3276600" cy="3885885"/>
          </a:xfrm>
        </p:spPr>
      </p:pic>
      <p:sp>
        <p:nvSpPr>
          <p:cNvPr id="6" name="Text Placeholder 5"/>
          <p:cNvSpPr>
            <a:spLocks noGrp="1"/>
          </p:cNvSpPr>
          <p:nvPr>
            <p:ph type="body" sz="quarter" idx="3"/>
          </p:nvPr>
        </p:nvSpPr>
        <p:spPr>
          <a:xfrm>
            <a:off x="4495800" y="1828800"/>
            <a:ext cx="4191000" cy="822960"/>
          </a:xfrm>
        </p:spPr>
        <p:txBody>
          <a:bodyPr/>
          <a:lstStyle/>
          <a:p>
            <a:r>
              <a:rPr lang="en-US" dirty="0" smtClean="0">
                <a:solidFill>
                  <a:schemeClr val="bg2">
                    <a:lumMod val="20000"/>
                    <a:lumOff val="80000"/>
                  </a:schemeClr>
                </a:solidFill>
              </a:rPr>
              <a:t>Raul Castro, the Current </a:t>
            </a:r>
            <a:r>
              <a:rPr lang="en-US" dirty="0" smtClean="0">
                <a:solidFill>
                  <a:schemeClr val="bg2">
                    <a:lumMod val="20000"/>
                    <a:lumOff val="80000"/>
                  </a:schemeClr>
                </a:solidFill>
              </a:rPr>
              <a:t>Leader</a:t>
            </a:r>
            <a:endParaRPr lang="en-US" dirty="0">
              <a:solidFill>
                <a:schemeClr val="bg2">
                  <a:lumMod val="20000"/>
                  <a:lumOff val="80000"/>
                </a:schemeClr>
              </a:solidFill>
            </a:endParaRPr>
          </a:p>
        </p:txBody>
      </p:sp>
      <p:pic>
        <p:nvPicPr>
          <p:cNvPr id="9" name="Content Placeholder 8" descr="Raul Castro, 2010.jpg"/>
          <p:cNvPicPr>
            <a:picLocks noGrp="1" noChangeAspect="1"/>
          </p:cNvPicPr>
          <p:nvPr>
            <p:ph sz="quarter" idx="4"/>
          </p:nvPr>
        </p:nvPicPr>
        <p:blipFill>
          <a:blip r:embed="rId3" cstate="print"/>
          <a:stretch>
            <a:fillRect/>
          </a:stretch>
        </p:blipFill>
        <p:spPr>
          <a:xfrm>
            <a:off x="4800600" y="2590800"/>
            <a:ext cx="3048000" cy="3840481"/>
          </a:xfrm>
        </p:spPr>
      </p:pic>
      <p:sp>
        <p:nvSpPr>
          <p:cNvPr id="3" name="Right Arrow 2"/>
          <p:cNvSpPr/>
          <p:nvPr/>
        </p:nvSpPr>
        <p:spPr>
          <a:xfrm>
            <a:off x="3962400" y="4191000"/>
            <a:ext cx="1143000" cy="53340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347186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68096" y="838200"/>
            <a:ext cx="7290054" cy="990600"/>
          </a:xfrm>
        </p:spPr>
        <p:txBody>
          <a:bodyPr/>
          <a:lstStyle/>
          <a:p>
            <a:r>
              <a:rPr lang="en-US" dirty="0" smtClean="0">
                <a:solidFill>
                  <a:schemeClr val="bg2">
                    <a:lumMod val="20000"/>
                    <a:lumOff val="80000"/>
                  </a:schemeClr>
                </a:solidFill>
              </a:rPr>
              <a:t>Ernesto “</a:t>
            </a:r>
            <a:r>
              <a:rPr lang="en-US" dirty="0" err="1" smtClean="0">
                <a:solidFill>
                  <a:schemeClr val="bg2">
                    <a:lumMod val="20000"/>
                    <a:lumOff val="80000"/>
                  </a:schemeClr>
                </a:solidFill>
              </a:rPr>
              <a:t>Che</a:t>
            </a:r>
            <a:r>
              <a:rPr lang="en-US" dirty="0" smtClean="0">
                <a:solidFill>
                  <a:schemeClr val="bg2">
                    <a:lumMod val="20000"/>
                    <a:lumOff val="80000"/>
                  </a:schemeClr>
                </a:solidFill>
              </a:rPr>
              <a:t>” Guevara</a:t>
            </a:r>
            <a:endParaRPr lang="en-US" dirty="0">
              <a:solidFill>
                <a:schemeClr val="bg2">
                  <a:lumMod val="20000"/>
                  <a:lumOff val="80000"/>
                </a:schemeClr>
              </a:solidFill>
            </a:endParaRPr>
          </a:p>
        </p:txBody>
      </p:sp>
      <p:sp>
        <p:nvSpPr>
          <p:cNvPr id="2" name="Text Placeholder 1"/>
          <p:cNvSpPr>
            <a:spLocks noGrp="1"/>
          </p:cNvSpPr>
          <p:nvPr>
            <p:ph type="body" idx="1"/>
          </p:nvPr>
        </p:nvSpPr>
        <p:spPr>
          <a:xfrm>
            <a:off x="762000" y="1676400"/>
            <a:ext cx="3566160" cy="822960"/>
          </a:xfrm>
        </p:spPr>
        <p:txBody>
          <a:bodyPr/>
          <a:lstStyle/>
          <a:p>
            <a:r>
              <a:rPr lang="en-US" dirty="0" smtClean="0">
                <a:solidFill>
                  <a:schemeClr val="bg2">
                    <a:lumMod val="20000"/>
                    <a:lumOff val="80000"/>
                  </a:schemeClr>
                </a:solidFill>
              </a:rPr>
              <a:t>“</a:t>
            </a:r>
            <a:r>
              <a:rPr lang="en-US" dirty="0" err="1" smtClean="0">
                <a:solidFill>
                  <a:schemeClr val="bg2">
                    <a:lumMod val="20000"/>
                    <a:lumOff val="80000"/>
                  </a:schemeClr>
                </a:solidFill>
              </a:rPr>
              <a:t>Che</a:t>
            </a:r>
            <a:r>
              <a:rPr lang="en-US" dirty="0" smtClean="0">
                <a:solidFill>
                  <a:schemeClr val="bg2">
                    <a:lumMod val="20000"/>
                    <a:lumOff val="80000"/>
                  </a:schemeClr>
                </a:solidFill>
              </a:rPr>
              <a:t>” Revolutionary, 1959</a:t>
            </a:r>
            <a:endParaRPr lang="en-US" dirty="0">
              <a:solidFill>
                <a:schemeClr val="bg2">
                  <a:lumMod val="20000"/>
                  <a:lumOff val="80000"/>
                </a:schemeClr>
              </a:solidFill>
            </a:endParaRPr>
          </a:p>
        </p:txBody>
      </p:sp>
      <p:pic>
        <p:nvPicPr>
          <p:cNvPr id="7" name="Content Placeholder 6" descr="Che.jpg"/>
          <p:cNvPicPr>
            <a:picLocks noGrp="1" noChangeAspect="1"/>
          </p:cNvPicPr>
          <p:nvPr>
            <p:ph sz="half" idx="2"/>
          </p:nvPr>
        </p:nvPicPr>
        <p:blipFill>
          <a:blip r:embed="rId2" cstate="print"/>
          <a:stretch>
            <a:fillRect/>
          </a:stretch>
        </p:blipFill>
        <p:spPr>
          <a:xfrm>
            <a:off x="380999" y="2514600"/>
            <a:ext cx="4284291" cy="3581400"/>
          </a:xfrm>
        </p:spPr>
      </p:pic>
      <p:sp>
        <p:nvSpPr>
          <p:cNvPr id="3" name="Text Placeholder 2"/>
          <p:cNvSpPr>
            <a:spLocks noGrp="1"/>
          </p:cNvSpPr>
          <p:nvPr>
            <p:ph type="body" sz="quarter" idx="3"/>
          </p:nvPr>
        </p:nvSpPr>
        <p:spPr>
          <a:xfrm>
            <a:off x="4495800" y="1676400"/>
            <a:ext cx="3566160" cy="822960"/>
          </a:xfrm>
        </p:spPr>
        <p:txBody>
          <a:bodyPr/>
          <a:lstStyle/>
          <a:p>
            <a:r>
              <a:rPr lang="en-US" dirty="0" smtClean="0">
                <a:solidFill>
                  <a:schemeClr val="bg2">
                    <a:lumMod val="20000"/>
                    <a:lumOff val="80000"/>
                  </a:schemeClr>
                </a:solidFill>
              </a:rPr>
              <a:t>Killed in Bolivia, 1967</a:t>
            </a:r>
            <a:endParaRPr lang="en-US" dirty="0">
              <a:solidFill>
                <a:schemeClr val="bg2">
                  <a:lumMod val="20000"/>
                  <a:lumOff val="80000"/>
                </a:schemeClr>
              </a:solidFill>
            </a:endParaRPr>
          </a:p>
        </p:txBody>
      </p:sp>
      <p:pic>
        <p:nvPicPr>
          <p:cNvPr id="8" name="Content Placeholder 7" descr="Ernesto Che Guevara, Martyred.jpg"/>
          <p:cNvPicPr>
            <a:picLocks noGrp="1" noChangeAspect="1"/>
          </p:cNvPicPr>
          <p:nvPr>
            <p:ph sz="quarter" idx="4"/>
          </p:nvPr>
        </p:nvPicPr>
        <p:blipFill>
          <a:blip r:embed="rId3" cstate="print"/>
          <a:stretch>
            <a:fillRect/>
          </a:stretch>
        </p:blipFill>
        <p:spPr>
          <a:xfrm>
            <a:off x="4495800" y="2514600"/>
            <a:ext cx="4302435" cy="3581400"/>
          </a:xfrm>
        </p:spPr>
      </p:pic>
    </p:spTree>
    <p:extLst>
      <p:ext uri="{BB962C8B-B14F-4D97-AF65-F5344CB8AC3E}">
        <p14:creationId xmlns:p14="http://schemas.microsoft.com/office/powerpoint/2010/main" val="181938648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68096" y="838199"/>
            <a:ext cx="7994904" cy="990601"/>
          </a:xfrm>
        </p:spPr>
        <p:txBody>
          <a:bodyPr/>
          <a:lstStyle/>
          <a:p>
            <a:r>
              <a:rPr lang="en-US" dirty="0" smtClean="0">
                <a:solidFill>
                  <a:schemeClr val="bg2">
                    <a:lumMod val="20000"/>
                    <a:lumOff val="80000"/>
                  </a:schemeClr>
                </a:solidFill>
              </a:rPr>
              <a:t>Kennedy’s Failure: The </a:t>
            </a:r>
            <a:r>
              <a:rPr lang="en-US" dirty="0" smtClean="0">
                <a:solidFill>
                  <a:schemeClr val="bg2">
                    <a:lumMod val="20000"/>
                    <a:lumOff val="80000"/>
                  </a:schemeClr>
                </a:solidFill>
              </a:rPr>
              <a:t>Bay of Pigs Invasion, 1961</a:t>
            </a:r>
            <a:endParaRPr lang="en-US" dirty="0">
              <a:solidFill>
                <a:schemeClr val="bg2">
                  <a:lumMod val="20000"/>
                  <a:lumOff val="80000"/>
                </a:schemeClr>
              </a:solidFill>
            </a:endParaRPr>
          </a:p>
        </p:txBody>
      </p:sp>
      <p:pic>
        <p:nvPicPr>
          <p:cNvPr id="10" name="Content Placeholder 9" descr="Captured Bay of Pigs Soldiers.jpg"/>
          <p:cNvPicPr>
            <a:picLocks noGrp="1" noChangeAspect="1"/>
          </p:cNvPicPr>
          <p:nvPr>
            <p:ph idx="1"/>
          </p:nvPr>
        </p:nvPicPr>
        <p:blipFill>
          <a:blip r:embed="rId2" cstate="print"/>
          <a:stretch>
            <a:fillRect/>
          </a:stretch>
        </p:blipFill>
        <p:spPr>
          <a:xfrm>
            <a:off x="3276600" y="2133600"/>
            <a:ext cx="5627076" cy="3657600"/>
          </a:xfrm>
        </p:spPr>
      </p:pic>
      <p:sp>
        <p:nvSpPr>
          <p:cNvPr id="9" name="Text Placeholder 8"/>
          <p:cNvSpPr>
            <a:spLocks noGrp="1"/>
          </p:cNvSpPr>
          <p:nvPr>
            <p:ph type="body" sz="half" idx="2"/>
          </p:nvPr>
        </p:nvSpPr>
        <p:spPr>
          <a:xfrm>
            <a:off x="609600" y="1966488"/>
            <a:ext cx="2667000" cy="4434312"/>
          </a:xfrm>
        </p:spPr>
        <p:txBody>
          <a:bodyPr>
            <a:normAutofit/>
          </a:bodyPr>
          <a:lstStyle/>
          <a:p>
            <a:r>
              <a:rPr lang="en-US" dirty="0" smtClean="0">
                <a:solidFill>
                  <a:schemeClr val="bg2">
                    <a:lumMod val="20000"/>
                    <a:lumOff val="80000"/>
                  </a:schemeClr>
                </a:solidFill>
              </a:rPr>
              <a:t>Under Dwight David Eisenhower, the CIA had begun training Cuban exiles and military forces for an invasion of Cuba, meant to reverse the Cuban Revolution, defeat Castro, and restore a government in Cuba which would be sympathetic to US interests.   Carried out during the Presidency of John F. Kennedy, the invasion failed, miserably – Kennedy’s military background was less impressive than IKE’s.</a:t>
            </a:r>
            <a:endParaRPr lang="en-US" dirty="0">
              <a:solidFill>
                <a:schemeClr val="bg2">
                  <a:lumMod val="20000"/>
                  <a:lumOff val="80000"/>
                </a:schemeClr>
              </a:solidFill>
            </a:endParaRPr>
          </a:p>
        </p:txBody>
      </p:sp>
    </p:spTree>
    <p:extLst>
      <p:ext uri="{BB962C8B-B14F-4D97-AF65-F5344CB8AC3E}">
        <p14:creationId xmlns:p14="http://schemas.microsoft.com/office/powerpoint/2010/main" val="326034466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2">
                    <a:lumMod val="20000"/>
                    <a:lumOff val="80000"/>
                  </a:schemeClr>
                </a:solidFill>
              </a:rPr>
              <a:t>The Bay of Pigs Invasion, 1961</a:t>
            </a:r>
            <a:endParaRPr lang="en-US" dirty="0">
              <a:solidFill>
                <a:schemeClr val="bg2">
                  <a:lumMod val="20000"/>
                  <a:lumOff val="80000"/>
                </a:schemeClr>
              </a:solidFill>
            </a:endParaRPr>
          </a:p>
        </p:txBody>
      </p:sp>
      <p:pic>
        <p:nvPicPr>
          <p:cNvPr id="10" name="Content Placeholder 9" descr="Cuban Response to Bay of Pigs.jpg"/>
          <p:cNvPicPr>
            <a:picLocks noGrp="1" noChangeAspect="1"/>
          </p:cNvPicPr>
          <p:nvPr>
            <p:ph sz="half" idx="1"/>
          </p:nvPr>
        </p:nvPicPr>
        <p:blipFill>
          <a:blip r:embed="rId2" cstate="print"/>
          <a:stretch>
            <a:fillRect/>
          </a:stretch>
        </p:blipFill>
        <p:spPr>
          <a:xfrm>
            <a:off x="914400" y="1828800"/>
            <a:ext cx="3276600" cy="4743948"/>
          </a:xfrm>
        </p:spPr>
      </p:pic>
      <p:sp>
        <p:nvSpPr>
          <p:cNvPr id="9" name="Content Placeholder 8"/>
          <p:cNvSpPr>
            <a:spLocks noGrp="1"/>
          </p:cNvSpPr>
          <p:nvPr>
            <p:ph sz="half" idx="2"/>
          </p:nvPr>
        </p:nvSpPr>
        <p:spPr>
          <a:xfrm>
            <a:off x="4491990" y="1905000"/>
            <a:ext cx="4347210" cy="4648200"/>
          </a:xfrm>
        </p:spPr>
        <p:txBody>
          <a:bodyPr>
            <a:normAutofit fontScale="92500"/>
          </a:bodyPr>
          <a:lstStyle/>
          <a:p>
            <a:r>
              <a:rPr lang="en-US" sz="2400" dirty="0" smtClean="0">
                <a:solidFill>
                  <a:schemeClr val="bg2">
                    <a:lumMod val="20000"/>
                    <a:lumOff val="80000"/>
                  </a:schemeClr>
                </a:solidFill>
              </a:rPr>
              <a:t>Kennedy committed several missteps during the Bay of Pigs invasion.  In all likelihood, the invasion was not ready to </a:t>
            </a:r>
            <a:r>
              <a:rPr lang="en-US" sz="2400" dirty="0" smtClean="0">
                <a:solidFill>
                  <a:schemeClr val="bg2">
                    <a:lumMod val="20000"/>
                    <a:lumOff val="80000"/>
                  </a:schemeClr>
                </a:solidFill>
              </a:rPr>
              <a:t>proceed </a:t>
            </a:r>
            <a:r>
              <a:rPr lang="en-US" sz="2400" dirty="0" smtClean="0">
                <a:solidFill>
                  <a:schemeClr val="bg2">
                    <a:lumMod val="20000"/>
                    <a:lumOff val="80000"/>
                  </a:schemeClr>
                </a:solidFill>
              </a:rPr>
              <a:t>when it did.  JFK had promised to provide the </a:t>
            </a:r>
            <a:r>
              <a:rPr lang="en-US" sz="2400" dirty="0" smtClean="0">
                <a:solidFill>
                  <a:schemeClr val="bg2">
                    <a:lumMod val="20000"/>
                    <a:lumOff val="80000"/>
                  </a:schemeClr>
                </a:solidFill>
              </a:rPr>
              <a:t>American-trained </a:t>
            </a:r>
            <a:r>
              <a:rPr lang="en-US" sz="2400" dirty="0" smtClean="0">
                <a:solidFill>
                  <a:schemeClr val="bg2">
                    <a:lumMod val="20000"/>
                    <a:lumOff val="80000"/>
                  </a:schemeClr>
                </a:solidFill>
              </a:rPr>
              <a:t>soldiers who stormed the southern shores of Cuba with air support – planes to bombard the enemy.  But at the last moment, Kennedy lost his resolve, and the Bay of Pigs invasion was crushed.  </a:t>
            </a:r>
            <a:r>
              <a:rPr lang="en-US" sz="2400" dirty="0" smtClean="0">
                <a:solidFill>
                  <a:schemeClr val="bg2">
                    <a:lumMod val="20000"/>
                    <a:lumOff val="80000"/>
                  </a:schemeClr>
                </a:solidFill>
              </a:rPr>
              <a:t>He feared Americans would be considered warmongers if we were discovered to be behind the plot.  Of course, we were anyway. </a:t>
            </a:r>
            <a:endParaRPr lang="en-US" sz="2400" dirty="0">
              <a:solidFill>
                <a:schemeClr val="bg2">
                  <a:lumMod val="20000"/>
                  <a:lumOff val="80000"/>
                </a:schemeClr>
              </a:solidFill>
            </a:endParaRPr>
          </a:p>
        </p:txBody>
      </p:sp>
    </p:spTree>
    <p:extLst>
      <p:ext uri="{BB962C8B-B14F-4D97-AF65-F5344CB8AC3E}">
        <p14:creationId xmlns:p14="http://schemas.microsoft.com/office/powerpoint/2010/main" val="146651632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68096" y="761999"/>
            <a:ext cx="8147304" cy="1143001"/>
          </a:xfrm>
        </p:spPr>
        <p:txBody>
          <a:bodyPr/>
          <a:lstStyle/>
          <a:p>
            <a:r>
              <a:rPr lang="en-US" b="0" dirty="0" smtClean="0">
                <a:solidFill>
                  <a:schemeClr val="bg2">
                    <a:lumMod val="20000"/>
                    <a:lumOff val="80000"/>
                  </a:schemeClr>
                </a:solidFill>
              </a:rPr>
              <a:t>Fidel Castro Remains in Power</a:t>
            </a:r>
            <a:endParaRPr lang="en-US" b="0" dirty="0">
              <a:solidFill>
                <a:schemeClr val="bg2">
                  <a:lumMod val="20000"/>
                  <a:lumOff val="80000"/>
                </a:schemeClr>
              </a:solidFill>
            </a:endParaRPr>
          </a:p>
        </p:txBody>
      </p:sp>
      <p:pic>
        <p:nvPicPr>
          <p:cNvPr id="10" name="Content Placeholder 9" descr="Castro After Bay of Pigs.jpg"/>
          <p:cNvPicPr>
            <a:picLocks noGrp="1" noChangeAspect="1"/>
          </p:cNvPicPr>
          <p:nvPr>
            <p:ph idx="1"/>
          </p:nvPr>
        </p:nvPicPr>
        <p:blipFill>
          <a:blip r:embed="rId2" cstate="print"/>
          <a:stretch>
            <a:fillRect/>
          </a:stretch>
        </p:blipFill>
        <p:spPr>
          <a:xfrm>
            <a:off x="3429000" y="1981200"/>
            <a:ext cx="5588000" cy="4191000"/>
          </a:xfrm>
        </p:spPr>
      </p:pic>
      <p:sp>
        <p:nvSpPr>
          <p:cNvPr id="9" name="Text Placeholder 8"/>
          <p:cNvSpPr>
            <a:spLocks noGrp="1"/>
          </p:cNvSpPr>
          <p:nvPr>
            <p:ph type="body" sz="half" idx="2"/>
          </p:nvPr>
        </p:nvSpPr>
        <p:spPr>
          <a:xfrm>
            <a:off x="533400" y="1905000"/>
            <a:ext cx="2895600" cy="4572000"/>
          </a:xfrm>
        </p:spPr>
        <p:txBody>
          <a:bodyPr>
            <a:normAutofit lnSpcReduction="10000"/>
          </a:bodyPr>
          <a:lstStyle/>
          <a:p>
            <a:r>
              <a:rPr lang="en-US" dirty="0" smtClean="0">
                <a:solidFill>
                  <a:schemeClr val="bg2">
                    <a:lumMod val="20000"/>
                    <a:lumOff val="80000"/>
                  </a:schemeClr>
                </a:solidFill>
              </a:rPr>
              <a:t>After Castro narrowly escaped several assassination attempts and was able to defeat American trained forces attempting to overthrow his government, </a:t>
            </a:r>
            <a:r>
              <a:rPr lang="en-US" dirty="0" smtClean="0">
                <a:solidFill>
                  <a:schemeClr val="bg2">
                    <a:lumMod val="20000"/>
                    <a:lumOff val="80000"/>
                  </a:schemeClr>
                </a:solidFill>
              </a:rPr>
              <a:t>Castro adopted a bolder philosophy of self-defense.  </a:t>
            </a:r>
            <a:r>
              <a:rPr lang="en-US" dirty="0" smtClean="0">
                <a:solidFill>
                  <a:schemeClr val="bg2">
                    <a:lumMod val="20000"/>
                    <a:lumOff val="80000"/>
                  </a:schemeClr>
                </a:solidFill>
              </a:rPr>
              <a:t>He </a:t>
            </a:r>
            <a:r>
              <a:rPr lang="en-US" dirty="0" smtClean="0">
                <a:solidFill>
                  <a:schemeClr val="bg2">
                    <a:lumMod val="20000"/>
                    <a:lumOff val="80000"/>
                  </a:schemeClr>
                </a:solidFill>
              </a:rPr>
              <a:t>reached </a:t>
            </a:r>
            <a:r>
              <a:rPr lang="en-US" dirty="0" smtClean="0">
                <a:solidFill>
                  <a:schemeClr val="bg2">
                    <a:lumMod val="20000"/>
                    <a:lumOff val="80000"/>
                  </a:schemeClr>
                </a:solidFill>
              </a:rPr>
              <a:t>out to the Soviet Union for protection from the ever-present threat of United States aggression. </a:t>
            </a:r>
            <a:r>
              <a:rPr lang="en-US" dirty="0" smtClean="0">
                <a:solidFill>
                  <a:schemeClr val="bg2">
                    <a:lumMod val="20000"/>
                    <a:lumOff val="80000"/>
                  </a:schemeClr>
                </a:solidFill>
              </a:rPr>
              <a:t>This was not mere paranoia – Americans were actively trying to kill him with a variety of James Bond style assassination plots. When he reached out to Khrushchev, though, he found a </a:t>
            </a:r>
            <a:r>
              <a:rPr lang="en-US" dirty="0" smtClean="0">
                <a:solidFill>
                  <a:schemeClr val="bg2">
                    <a:lumMod val="20000"/>
                    <a:lumOff val="80000"/>
                  </a:schemeClr>
                </a:solidFill>
              </a:rPr>
              <a:t>willing ally and partner. </a:t>
            </a:r>
            <a:endParaRPr lang="en-US" dirty="0">
              <a:solidFill>
                <a:schemeClr val="bg2">
                  <a:lumMod val="20000"/>
                  <a:lumOff val="80000"/>
                </a:schemeClr>
              </a:solidFill>
            </a:endParaRPr>
          </a:p>
        </p:txBody>
      </p:sp>
    </p:spTree>
    <p:extLst>
      <p:ext uri="{BB962C8B-B14F-4D97-AF65-F5344CB8AC3E}">
        <p14:creationId xmlns:p14="http://schemas.microsoft.com/office/powerpoint/2010/main" val="184855233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471509"/>
            <a:ext cx="7994904" cy="1737360"/>
          </a:xfrm>
        </p:spPr>
        <p:txBody>
          <a:bodyPr/>
          <a:lstStyle/>
          <a:p>
            <a:r>
              <a:rPr lang="en-US" dirty="0" smtClean="0">
                <a:solidFill>
                  <a:schemeClr val="bg2">
                    <a:lumMod val="20000"/>
                    <a:lumOff val="80000"/>
                  </a:schemeClr>
                </a:solidFill>
              </a:rPr>
              <a:t>June, 1962: The Construction of the Berlin Wall</a:t>
            </a:r>
            <a:endParaRPr lang="en-US" dirty="0">
              <a:solidFill>
                <a:schemeClr val="bg2">
                  <a:lumMod val="20000"/>
                  <a:lumOff val="80000"/>
                </a:schemeClr>
              </a:solidFill>
            </a:endParaRPr>
          </a:p>
        </p:txBody>
      </p:sp>
      <p:pic>
        <p:nvPicPr>
          <p:cNvPr id="5" name="Content Placeholder 4" descr="Berlin Wall Under Construction.jpg"/>
          <p:cNvPicPr>
            <a:picLocks noGrp="1" noChangeAspect="1"/>
          </p:cNvPicPr>
          <p:nvPr>
            <p:ph idx="1"/>
          </p:nvPr>
        </p:nvPicPr>
        <p:blipFill>
          <a:blip r:embed="rId2" cstate="print"/>
          <a:stretch>
            <a:fillRect/>
          </a:stretch>
        </p:blipFill>
        <p:spPr>
          <a:xfrm>
            <a:off x="4191000" y="2362200"/>
            <a:ext cx="4591539" cy="3581400"/>
          </a:xfrm>
        </p:spPr>
      </p:pic>
      <p:sp>
        <p:nvSpPr>
          <p:cNvPr id="3" name="Text Placeholder 2"/>
          <p:cNvSpPr>
            <a:spLocks noGrp="1"/>
          </p:cNvSpPr>
          <p:nvPr>
            <p:ph type="body" sz="half" idx="2"/>
          </p:nvPr>
        </p:nvSpPr>
        <p:spPr/>
        <p:txBody>
          <a:bodyPr>
            <a:normAutofit lnSpcReduction="10000"/>
          </a:bodyPr>
          <a:lstStyle/>
          <a:p>
            <a:r>
              <a:rPr lang="en-US" dirty="0" smtClean="0">
                <a:solidFill>
                  <a:schemeClr val="bg2">
                    <a:lumMod val="20000"/>
                    <a:lumOff val="80000"/>
                  </a:schemeClr>
                </a:solidFill>
              </a:rPr>
              <a:t>In June of 1962, Nikita Khrushchev  retaliated against the United States by constructing the Berlin Wall.  Millions of Eastern Europeans had flooded into West Berlin in an effort to emigrate to the capitalist democracies of the West.  This exit route was blocked off indefinitely by the construction of the Berlin Wall, a symbol of Soviet oppression. </a:t>
            </a:r>
            <a:r>
              <a:rPr lang="en-US" dirty="0" smtClean="0">
                <a:solidFill>
                  <a:schemeClr val="bg2">
                    <a:lumMod val="20000"/>
                    <a:lumOff val="80000"/>
                  </a:schemeClr>
                </a:solidFill>
              </a:rPr>
              <a:t>Khrushchev figured turnabout was fair play.  If Americans put pressure on his Cuban allies, then he would put pressure on our allies in West Berlin. </a:t>
            </a:r>
            <a:endParaRPr lang="en-US" dirty="0">
              <a:solidFill>
                <a:schemeClr val="bg2">
                  <a:lumMod val="20000"/>
                  <a:lumOff val="80000"/>
                </a:schemeClr>
              </a:solidFill>
            </a:endParaRPr>
          </a:p>
        </p:txBody>
      </p:sp>
    </p:spTree>
    <p:extLst>
      <p:ext uri="{BB962C8B-B14F-4D97-AF65-F5344CB8AC3E}">
        <p14:creationId xmlns:p14="http://schemas.microsoft.com/office/powerpoint/2010/main" val="3530002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solidFill>
                  <a:schemeClr val="accent3"/>
                </a:solidFill>
              </a:rPr>
              <a:t>The United Nations Security Council –Permanent Members</a:t>
            </a:r>
            <a:endParaRPr lang="en-US" sz="3600" dirty="0">
              <a:solidFill>
                <a:schemeClr val="accent3"/>
              </a:solidFill>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5800" y="1981200"/>
            <a:ext cx="3200400" cy="4513944"/>
          </a:xfrm>
        </p:spPr>
      </p:pic>
      <p:sp>
        <p:nvSpPr>
          <p:cNvPr id="4" name="Content Placeholder 3"/>
          <p:cNvSpPr>
            <a:spLocks noGrp="1"/>
          </p:cNvSpPr>
          <p:nvPr>
            <p:ph sz="half" idx="2"/>
          </p:nvPr>
        </p:nvSpPr>
        <p:spPr>
          <a:xfrm>
            <a:off x="4038600" y="2057400"/>
            <a:ext cx="4724400" cy="4572000"/>
          </a:xfrm>
        </p:spPr>
        <p:txBody>
          <a:bodyPr>
            <a:normAutofit lnSpcReduction="10000"/>
          </a:bodyPr>
          <a:lstStyle/>
          <a:p>
            <a:pPr marL="0" indent="0">
              <a:buNone/>
            </a:pPr>
            <a:r>
              <a:rPr lang="en-US" dirty="0" smtClean="0">
                <a:solidFill>
                  <a:schemeClr val="accent3"/>
                </a:solidFill>
              </a:rPr>
              <a:t>While there are hundreds of nations represented in the United Nations, there were five (5) nations given unique power over the assembly – the Permanent Members of the UN Security Council.  These nations are: </a:t>
            </a:r>
          </a:p>
          <a:p>
            <a:r>
              <a:rPr lang="en-US" dirty="0" smtClean="0">
                <a:solidFill>
                  <a:schemeClr val="accent3"/>
                </a:solidFill>
              </a:rPr>
              <a:t>The United States</a:t>
            </a:r>
          </a:p>
          <a:p>
            <a:r>
              <a:rPr lang="en-US" dirty="0" smtClean="0">
                <a:solidFill>
                  <a:schemeClr val="accent3"/>
                </a:solidFill>
              </a:rPr>
              <a:t>The Soviet Union</a:t>
            </a:r>
          </a:p>
          <a:p>
            <a:r>
              <a:rPr lang="en-US" dirty="0" smtClean="0">
                <a:solidFill>
                  <a:schemeClr val="accent3"/>
                </a:solidFill>
              </a:rPr>
              <a:t>England</a:t>
            </a:r>
          </a:p>
          <a:p>
            <a:r>
              <a:rPr lang="en-US" dirty="0" smtClean="0">
                <a:solidFill>
                  <a:schemeClr val="accent3"/>
                </a:solidFill>
              </a:rPr>
              <a:t>France</a:t>
            </a:r>
          </a:p>
          <a:p>
            <a:r>
              <a:rPr lang="en-US" dirty="0" smtClean="0">
                <a:solidFill>
                  <a:schemeClr val="accent3"/>
                </a:solidFill>
              </a:rPr>
              <a:t>China</a:t>
            </a:r>
          </a:p>
          <a:p>
            <a:pPr marL="0" indent="0">
              <a:buNone/>
            </a:pPr>
            <a:r>
              <a:rPr lang="en-US" dirty="0" smtClean="0">
                <a:solidFill>
                  <a:schemeClr val="accent3"/>
                </a:solidFill>
              </a:rPr>
              <a:t>Each of these nations can reject any action of the UN by using its Veto Power against legislation. </a:t>
            </a:r>
          </a:p>
        </p:txBody>
      </p:sp>
    </p:spTree>
    <p:extLst>
      <p:ext uri="{BB962C8B-B14F-4D97-AF65-F5344CB8AC3E}">
        <p14:creationId xmlns:p14="http://schemas.microsoft.com/office/powerpoint/2010/main" val="176661765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761999"/>
            <a:ext cx="7766304" cy="990601"/>
          </a:xfrm>
        </p:spPr>
        <p:txBody>
          <a:bodyPr/>
          <a:lstStyle/>
          <a:p>
            <a:r>
              <a:rPr lang="en-US" dirty="0" smtClean="0">
                <a:solidFill>
                  <a:schemeClr val="bg2">
                    <a:lumMod val="20000"/>
                    <a:lumOff val="80000"/>
                  </a:schemeClr>
                </a:solidFill>
              </a:rPr>
              <a:t>Castro asks Khrushchev for protection</a:t>
            </a:r>
            <a:endParaRPr lang="en-US" dirty="0">
              <a:solidFill>
                <a:schemeClr val="bg2">
                  <a:lumMod val="20000"/>
                  <a:lumOff val="80000"/>
                </a:schemeClr>
              </a:solidFill>
            </a:endParaRPr>
          </a:p>
        </p:txBody>
      </p:sp>
      <p:pic>
        <p:nvPicPr>
          <p:cNvPr id="5" name="Content Placeholder 4" descr="Castro and Khrushchev.jpg"/>
          <p:cNvPicPr>
            <a:picLocks noGrp="1" noChangeAspect="1"/>
          </p:cNvPicPr>
          <p:nvPr>
            <p:ph idx="1"/>
          </p:nvPr>
        </p:nvPicPr>
        <p:blipFill>
          <a:blip r:embed="rId2" cstate="print"/>
          <a:stretch>
            <a:fillRect/>
          </a:stretch>
        </p:blipFill>
        <p:spPr>
          <a:xfrm>
            <a:off x="5486400" y="1600200"/>
            <a:ext cx="3048000" cy="4762500"/>
          </a:xfrm>
        </p:spPr>
      </p:pic>
      <p:sp>
        <p:nvSpPr>
          <p:cNvPr id="3" name="Text Placeholder 2"/>
          <p:cNvSpPr>
            <a:spLocks noGrp="1"/>
          </p:cNvSpPr>
          <p:nvPr>
            <p:ph type="body" sz="half" idx="2"/>
          </p:nvPr>
        </p:nvSpPr>
        <p:spPr>
          <a:xfrm>
            <a:off x="768096" y="1600200"/>
            <a:ext cx="4337304" cy="4419600"/>
          </a:xfrm>
        </p:spPr>
        <p:txBody>
          <a:bodyPr>
            <a:noAutofit/>
          </a:bodyPr>
          <a:lstStyle/>
          <a:p>
            <a:r>
              <a:rPr lang="en-US" sz="2400" dirty="0" smtClean="0">
                <a:solidFill>
                  <a:schemeClr val="bg2">
                    <a:lumMod val="20000"/>
                    <a:lumOff val="80000"/>
                  </a:schemeClr>
                </a:solidFill>
              </a:rPr>
              <a:t>Seeing the desire of Nikita Khrushchev to win a public victory over the United States, Fidel Castro reached out to the leaders of the Soviet Union’s  Politburo.   He asked for and received access to nuclear </a:t>
            </a:r>
            <a:r>
              <a:rPr lang="en-US" sz="2400" dirty="0" smtClean="0">
                <a:solidFill>
                  <a:schemeClr val="bg2">
                    <a:lumMod val="20000"/>
                    <a:lumOff val="80000"/>
                  </a:schemeClr>
                </a:solidFill>
              </a:rPr>
              <a:t>missiles </a:t>
            </a:r>
            <a:r>
              <a:rPr lang="en-US" sz="2400" dirty="0" smtClean="0">
                <a:solidFill>
                  <a:schemeClr val="bg2">
                    <a:lumMod val="20000"/>
                    <a:lumOff val="80000"/>
                  </a:schemeClr>
                </a:solidFill>
              </a:rPr>
              <a:t>from the Soviet Union – he claimed, in order to defend himself against the threat of American invasions or assassination attempts. </a:t>
            </a:r>
            <a:endParaRPr lang="en-US" sz="2400" dirty="0">
              <a:solidFill>
                <a:schemeClr val="bg2">
                  <a:lumMod val="20000"/>
                  <a:lumOff val="80000"/>
                </a:schemeClr>
              </a:solidFill>
            </a:endParaRPr>
          </a:p>
        </p:txBody>
      </p:sp>
    </p:spTree>
    <p:extLst>
      <p:ext uri="{BB962C8B-B14F-4D97-AF65-F5344CB8AC3E}">
        <p14:creationId xmlns:p14="http://schemas.microsoft.com/office/powerpoint/2010/main" val="66724539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6636" y="5117840"/>
            <a:ext cx="5867400" cy="1219200"/>
          </a:xfrm>
        </p:spPr>
        <p:txBody>
          <a:bodyPr>
            <a:normAutofit fontScale="90000"/>
          </a:bodyPr>
          <a:lstStyle/>
          <a:p>
            <a:pPr algn="l"/>
            <a:r>
              <a:rPr lang="en-US" b="0" dirty="0" smtClean="0">
                <a:solidFill>
                  <a:schemeClr val="bg2">
                    <a:lumMod val="20000"/>
                    <a:lumOff val="80000"/>
                  </a:schemeClr>
                </a:solidFill>
              </a:rPr>
              <a:t>The United States Discovers Missile Silos In Cuba, October, 1962</a:t>
            </a:r>
            <a:endParaRPr lang="en-US" b="0" dirty="0">
              <a:solidFill>
                <a:schemeClr val="bg2">
                  <a:lumMod val="20000"/>
                  <a:lumOff val="80000"/>
                </a:schemeClr>
              </a:solidFill>
            </a:endParaRPr>
          </a:p>
        </p:txBody>
      </p:sp>
      <p:pic>
        <p:nvPicPr>
          <p:cNvPr id="8" name="Picture Placeholder 7" descr="Cuban Missle Crisis Photos.jpg"/>
          <p:cNvPicPr>
            <a:picLocks noGrp="1" noChangeAspect="1"/>
          </p:cNvPicPr>
          <p:nvPr>
            <p:ph type="pic" idx="1"/>
          </p:nvPr>
        </p:nvPicPr>
        <p:blipFill>
          <a:blip r:embed="rId2" cstate="print"/>
          <a:srcRect t="14124" b="14124"/>
          <a:stretch>
            <a:fillRect/>
          </a:stretch>
        </p:blipFill>
        <p:spPr/>
      </p:pic>
      <p:sp>
        <p:nvSpPr>
          <p:cNvPr id="7" name="Text Placeholder 6"/>
          <p:cNvSpPr>
            <a:spLocks noGrp="1"/>
          </p:cNvSpPr>
          <p:nvPr>
            <p:ph type="body" sz="half" idx="2"/>
          </p:nvPr>
        </p:nvSpPr>
        <p:spPr>
          <a:xfrm>
            <a:off x="6400800" y="4571999"/>
            <a:ext cx="2609850" cy="2286001"/>
          </a:xfrm>
        </p:spPr>
        <p:txBody>
          <a:bodyPr>
            <a:normAutofit fontScale="77500" lnSpcReduction="20000"/>
          </a:bodyPr>
          <a:lstStyle/>
          <a:p>
            <a:r>
              <a:rPr lang="en-US" dirty="0" smtClean="0">
                <a:solidFill>
                  <a:schemeClr val="bg2">
                    <a:lumMod val="20000"/>
                    <a:lumOff val="80000"/>
                  </a:schemeClr>
                </a:solidFill>
              </a:rPr>
              <a:t>Using U-2 spy planes, the United States was able to take aerial photographs of large areas in Cuba and around the world.  In October of 1962, some of the surveillance photos brought back to Washington, D. C. suggested that Cuba was assembling missile launch pads which could threaten the United States.  The Kennedy Administration was faced with a crisis – the threat of nuclear war and ruin.</a:t>
            </a:r>
            <a:endParaRPr lang="en-US" dirty="0">
              <a:solidFill>
                <a:schemeClr val="bg2">
                  <a:lumMod val="20000"/>
                  <a:lumOff val="80000"/>
                </a:schemeClr>
              </a:solidFill>
            </a:endParaRPr>
          </a:p>
        </p:txBody>
      </p:sp>
    </p:spTree>
    <p:extLst>
      <p:ext uri="{BB962C8B-B14F-4D97-AF65-F5344CB8AC3E}">
        <p14:creationId xmlns:p14="http://schemas.microsoft.com/office/powerpoint/2010/main" val="278169910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2">
                    <a:lumMod val="20000"/>
                    <a:lumOff val="80000"/>
                  </a:schemeClr>
                </a:solidFill>
              </a:rPr>
              <a:t>John Fitzgerald </a:t>
            </a:r>
            <a:r>
              <a:rPr lang="en-US" dirty="0" smtClean="0">
                <a:solidFill>
                  <a:schemeClr val="bg2">
                    <a:lumMod val="20000"/>
                    <a:lumOff val="80000"/>
                  </a:schemeClr>
                </a:solidFill>
              </a:rPr>
              <a:t>Kennedy is tested</a:t>
            </a:r>
            <a:endParaRPr lang="en-US" dirty="0">
              <a:solidFill>
                <a:schemeClr val="bg2">
                  <a:lumMod val="20000"/>
                  <a:lumOff val="80000"/>
                </a:schemeClr>
              </a:solidFill>
            </a:endParaRPr>
          </a:p>
        </p:txBody>
      </p:sp>
      <p:sp>
        <p:nvSpPr>
          <p:cNvPr id="6" name="Content Placeholder 5"/>
          <p:cNvSpPr>
            <a:spLocks noGrp="1"/>
          </p:cNvSpPr>
          <p:nvPr>
            <p:ph idx="1"/>
          </p:nvPr>
        </p:nvSpPr>
        <p:spPr/>
        <p:txBody>
          <a:bodyPr>
            <a:normAutofit/>
          </a:bodyPr>
          <a:lstStyle/>
          <a:p>
            <a:r>
              <a:rPr lang="en-US" dirty="0" smtClean="0">
                <a:solidFill>
                  <a:schemeClr val="bg2">
                    <a:lumMod val="20000"/>
                    <a:lumOff val="80000"/>
                  </a:schemeClr>
                </a:solidFill>
              </a:rPr>
              <a:t>As the youngest president ever elected to the office, many Americans questioned his leadership skills.  In a meeting with Nikita Khrushchev in Geneva in 1961, Kennedy had seemed nervous, intimidated, and weak.</a:t>
            </a:r>
          </a:p>
          <a:p>
            <a:r>
              <a:rPr lang="en-US" dirty="0" smtClean="0">
                <a:solidFill>
                  <a:schemeClr val="bg2">
                    <a:lumMod val="20000"/>
                    <a:lumOff val="80000"/>
                  </a:schemeClr>
                </a:solidFill>
              </a:rPr>
              <a:t>After the embarrassment of the Bay of Pigs Invasion and the construction of the Berlin Wall, Kennedy appeared to be losing his grip.</a:t>
            </a:r>
          </a:p>
          <a:p>
            <a:r>
              <a:rPr lang="en-US" dirty="0" smtClean="0">
                <a:solidFill>
                  <a:schemeClr val="bg2">
                    <a:lumMod val="20000"/>
                    <a:lumOff val="80000"/>
                  </a:schemeClr>
                </a:solidFill>
              </a:rPr>
              <a:t>Sadly, Kennedy was assassinated in November of 1963 during a visit to Dallas, TX. </a:t>
            </a:r>
            <a:endParaRPr lang="en-US" dirty="0">
              <a:solidFill>
                <a:schemeClr val="bg2">
                  <a:lumMod val="20000"/>
                  <a:lumOff val="80000"/>
                </a:schemeClr>
              </a:solidFill>
            </a:endParaRPr>
          </a:p>
        </p:txBody>
      </p:sp>
    </p:spTree>
    <p:extLst>
      <p:ext uri="{BB962C8B-B14F-4D97-AF65-F5344CB8AC3E}">
        <p14:creationId xmlns:p14="http://schemas.microsoft.com/office/powerpoint/2010/main" val="352577540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8096" y="761999"/>
            <a:ext cx="8147304" cy="1143001"/>
          </a:xfrm>
        </p:spPr>
        <p:txBody>
          <a:bodyPr/>
          <a:lstStyle/>
          <a:p>
            <a:r>
              <a:rPr lang="en-US" b="0" dirty="0" smtClean="0">
                <a:solidFill>
                  <a:schemeClr val="bg2">
                    <a:lumMod val="20000"/>
                    <a:lumOff val="80000"/>
                  </a:schemeClr>
                </a:solidFill>
              </a:rPr>
              <a:t>Kennedy’s </a:t>
            </a:r>
            <a:r>
              <a:rPr lang="en-US" b="0" dirty="0" smtClean="0">
                <a:solidFill>
                  <a:schemeClr val="bg2">
                    <a:lumMod val="20000"/>
                    <a:lumOff val="80000"/>
                  </a:schemeClr>
                </a:solidFill>
              </a:rPr>
              <a:t>Options and his advisors</a:t>
            </a:r>
            <a:endParaRPr lang="en-US" b="0" dirty="0">
              <a:solidFill>
                <a:schemeClr val="bg2">
                  <a:lumMod val="20000"/>
                  <a:lumOff val="80000"/>
                </a:schemeClr>
              </a:solidFill>
            </a:endParaRPr>
          </a:p>
        </p:txBody>
      </p:sp>
      <p:pic>
        <p:nvPicPr>
          <p:cNvPr id="7" name="Content Placeholder 6" descr="Kennedy Cuban Missile Meeting.jpg"/>
          <p:cNvPicPr>
            <a:picLocks noGrp="1" noChangeAspect="1"/>
          </p:cNvPicPr>
          <p:nvPr>
            <p:ph idx="1"/>
          </p:nvPr>
        </p:nvPicPr>
        <p:blipFill>
          <a:blip r:embed="rId2" cstate="print"/>
          <a:stretch>
            <a:fillRect/>
          </a:stretch>
        </p:blipFill>
        <p:spPr>
          <a:xfrm>
            <a:off x="4038600" y="2209800"/>
            <a:ext cx="4864341" cy="3810000"/>
          </a:xfrm>
        </p:spPr>
      </p:pic>
      <p:sp>
        <p:nvSpPr>
          <p:cNvPr id="6" name="Text Placeholder 5"/>
          <p:cNvSpPr>
            <a:spLocks noGrp="1"/>
          </p:cNvSpPr>
          <p:nvPr>
            <p:ph type="body" sz="half" idx="2"/>
          </p:nvPr>
        </p:nvSpPr>
        <p:spPr>
          <a:xfrm>
            <a:off x="768096" y="2133600"/>
            <a:ext cx="3291840" cy="4114800"/>
          </a:xfrm>
        </p:spPr>
        <p:txBody>
          <a:bodyPr/>
          <a:lstStyle/>
          <a:p>
            <a:r>
              <a:rPr lang="en-US" dirty="0" smtClean="0">
                <a:solidFill>
                  <a:schemeClr val="bg2">
                    <a:lumMod val="20000"/>
                    <a:lumOff val="80000"/>
                  </a:schemeClr>
                </a:solidFill>
              </a:rPr>
              <a:t>Kennedy’s first option was to bomb the missile sites in Cuba, and to invade the island.  Many of his military advisors thought that this was the best plan available, and suggested that the Soviet Union would do nothing in response. </a:t>
            </a:r>
            <a:r>
              <a:rPr lang="en-US" dirty="0" smtClean="0">
                <a:solidFill>
                  <a:schemeClr val="bg2">
                    <a:lumMod val="20000"/>
                    <a:lumOff val="80000"/>
                  </a:schemeClr>
                </a:solidFill>
              </a:rPr>
              <a:t> They argued that the attack could be carried out quickly </a:t>
            </a:r>
            <a:r>
              <a:rPr lang="en-US" dirty="0" smtClean="0">
                <a:solidFill>
                  <a:schemeClr val="bg2">
                    <a:lumMod val="20000"/>
                    <a:lumOff val="80000"/>
                  </a:schemeClr>
                </a:solidFill>
              </a:rPr>
              <a:t>and decisively, and that the Soviet Union (USSR) would be helpless to respond.  </a:t>
            </a:r>
            <a:r>
              <a:rPr lang="en-US" dirty="0" smtClean="0">
                <a:solidFill>
                  <a:schemeClr val="bg2">
                    <a:lumMod val="20000"/>
                    <a:lumOff val="80000"/>
                  </a:schemeClr>
                </a:solidFill>
              </a:rPr>
              <a:t> </a:t>
            </a:r>
            <a:r>
              <a:rPr lang="en-US" dirty="0" smtClean="0">
                <a:solidFill>
                  <a:schemeClr val="bg2">
                    <a:lumMod val="20000"/>
                    <a:lumOff val="80000"/>
                  </a:schemeClr>
                </a:solidFill>
              </a:rPr>
              <a:t>Kennedy, however, did not concur.  He feared that any American action in Cuba would be met by Soviet attacks.</a:t>
            </a:r>
            <a:endParaRPr lang="en-US" dirty="0">
              <a:solidFill>
                <a:schemeClr val="bg2">
                  <a:lumMod val="20000"/>
                  <a:lumOff val="80000"/>
                </a:schemeClr>
              </a:solidFill>
            </a:endParaRPr>
          </a:p>
        </p:txBody>
      </p:sp>
    </p:spTree>
    <p:extLst>
      <p:ext uri="{BB962C8B-B14F-4D97-AF65-F5344CB8AC3E}">
        <p14:creationId xmlns:p14="http://schemas.microsoft.com/office/powerpoint/2010/main" val="142157064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471509"/>
            <a:ext cx="3499104" cy="1737360"/>
          </a:xfrm>
        </p:spPr>
        <p:txBody>
          <a:bodyPr/>
          <a:lstStyle/>
          <a:p>
            <a:r>
              <a:rPr lang="en-US" b="0" dirty="0" smtClean="0">
                <a:solidFill>
                  <a:schemeClr val="bg2">
                    <a:lumMod val="20000"/>
                    <a:lumOff val="80000"/>
                  </a:schemeClr>
                </a:solidFill>
              </a:rPr>
              <a:t>Kennedy’s Second </a:t>
            </a:r>
            <a:r>
              <a:rPr lang="en-US" b="0" dirty="0" smtClean="0">
                <a:solidFill>
                  <a:schemeClr val="bg2">
                    <a:lumMod val="20000"/>
                    <a:lumOff val="80000"/>
                  </a:schemeClr>
                </a:solidFill>
              </a:rPr>
              <a:t>Option: Do nothing</a:t>
            </a:r>
            <a:endParaRPr lang="en-US" b="0" dirty="0">
              <a:solidFill>
                <a:schemeClr val="bg2">
                  <a:lumMod val="20000"/>
                  <a:lumOff val="80000"/>
                </a:schemeClr>
              </a:solidFill>
            </a:endParaRPr>
          </a:p>
        </p:txBody>
      </p:sp>
      <p:pic>
        <p:nvPicPr>
          <p:cNvPr id="5" name="Content Placeholder 4" descr="Cuban Missile Maps.jpg"/>
          <p:cNvPicPr>
            <a:picLocks noGrp="1" noChangeAspect="1"/>
          </p:cNvPicPr>
          <p:nvPr>
            <p:ph idx="1"/>
          </p:nvPr>
        </p:nvPicPr>
        <p:blipFill>
          <a:blip r:embed="rId2" cstate="print"/>
          <a:stretch>
            <a:fillRect/>
          </a:stretch>
        </p:blipFill>
        <p:spPr>
          <a:xfrm>
            <a:off x="4495800" y="685800"/>
            <a:ext cx="4343400" cy="5708469"/>
          </a:xfrm>
        </p:spPr>
      </p:pic>
      <p:sp>
        <p:nvSpPr>
          <p:cNvPr id="3" name="Text Placeholder 2"/>
          <p:cNvSpPr>
            <a:spLocks noGrp="1"/>
          </p:cNvSpPr>
          <p:nvPr>
            <p:ph type="body" sz="half" idx="2"/>
          </p:nvPr>
        </p:nvSpPr>
        <p:spPr>
          <a:xfrm>
            <a:off x="768096" y="1981200"/>
            <a:ext cx="3499104" cy="4419600"/>
          </a:xfrm>
        </p:spPr>
        <p:txBody>
          <a:bodyPr>
            <a:normAutofit/>
          </a:bodyPr>
          <a:lstStyle/>
          <a:p>
            <a:r>
              <a:rPr lang="en-US" dirty="0" smtClean="0">
                <a:solidFill>
                  <a:schemeClr val="bg2">
                    <a:lumMod val="20000"/>
                    <a:lumOff val="80000"/>
                  </a:schemeClr>
                </a:solidFill>
              </a:rPr>
              <a:t>A second option, of course, would have been to do nothing at all.  Allowing the Cubans to keep nuclear missiles within 100 miles of major United States cities would have changed the calculus of Cold War activities, but we had our own missiles near the USSR, and could have lived with the tension.  </a:t>
            </a:r>
            <a:r>
              <a:rPr lang="en-US" dirty="0" smtClean="0">
                <a:solidFill>
                  <a:schemeClr val="bg2">
                    <a:lumMod val="20000"/>
                    <a:lumOff val="80000"/>
                  </a:schemeClr>
                </a:solidFill>
              </a:rPr>
              <a:t>By now, most people considered Mutually Assured Destruction to be a pretty effective deterrent to the use of atomic weapons.  Kennedy </a:t>
            </a:r>
            <a:r>
              <a:rPr lang="en-US" dirty="0" smtClean="0">
                <a:solidFill>
                  <a:schemeClr val="bg2">
                    <a:lumMod val="20000"/>
                    <a:lumOff val="80000"/>
                  </a:schemeClr>
                </a:solidFill>
              </a:rPr>
              <a:t>never really considered this option, though.  He claimed, “The greatest danger of all would be to do nothing.” </a:t>
            </a:r>
            <a:endParaRPr lang="en-US" dirty="0">
              <a:solidFill>
                <a:schemeClr val="bg2">
                  <a:lumMod val="20000"/>
                  <a:lumOff val="80000"/>
                </a:schemeClr>
              </a:solidFill>
            </a:endParaRPr>
          </a:p>
        </p:txBody>
      </p:sp>
    </p:spTree>
    <p:extLst>
      <p:ext uri="{BB962C8B-B14F-4D97-AF65-F5344CB8AC3E}">
        <p14:creationId xmlns:p14="http://schemas.microsoft.com/office/powerpoint/2010/main" val="34810623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471509"/>
            <a:ext cx="8071104" cy="1737360"/>
          </a:xfrm>
        </p:spPr>
        <p:txBody>
          <a:bodyPr/>
          <a:lstStyle/>
          <a:p>
            <a:r>
              <a:rPr lang="en-US" b="0" dirty="0" smtClean="0">
                <a:solidFill>
                  <a:schemeClr val="bg2">
                    <a:lumMod val="20000"/>
                    <a:lumOff val="80000"/>
                  </a:schemeClr>
                </a:solidFill>
              </a:rPr>
              <a:t>Kennedy’s </a:t>
            </a:r>
            <a:r>
              <a:rPr lang="en-US" b="0" dirty="0" smtClean="0">
                <a:solidFill>
                  <a:schemeClr val="bg2">
                    <a:lumMod val="20000"/>
                    <a:lumOff val="80000"/>
                  </a:schemeClr>
                </a:solidFill>
              </a:rPr>
              <a:t>Third Option: </a:t>
            </a:r>
            <a:r>
              <a:rPr lang="en-US" b="0" dirty="0" smtClean="0">
                <a:solidFill>
                  <a:schemeClr val="bg2">
                    <a:lumMod val="20000"/>
                    <a:lumOff val="80000"/>
                  </a:schemeClr>
                </a:solidFill>
              </a:rPr>
              <a:t>“Quarantine” of Cuba</a:t>
            </a:r>
            <a:endParaRPr lang="en-US" b="0" dirty="0">
              <a:solidFill>
                <a:schemeClr val="bg2">
                  <a:lumMod val="20000"/>
                  <a:lumOff val="80000"/>
                </a:schemeClr>
              </a:solidFill>
            </a:endParaRPr>
          </a:p>
        </p:txBody>
      </p:sp>
      <p:pic>
        <p:nvPicPr>
          <p:cNvPr id="5" name="Content Placeholder 4" descr="Kennedy Orders Blockade.gif"/>
          <p:cNvPicPr>
            <a:picLocks noGrp="1" noChangeAspect="1"/>
          </p:cNvPicPr>
          <p:nvPr>
            <p:ph idx="1"/>
          </p:nvPr>
        </p:nvPicPr>
        <p:blipFill>
          <a:blip r:embed="rId2" cstate="print"/>
          <a:stretch>
            <a:fillRect/>
          </a:stretch>
        </p:blipFill>
        <p:spPr>
          <a:xfrm>
            <a:off x="4191000" y="1905000"/>
            <a:ext cx="4639236" cy="4381501"/>
          </a:xfrm>
        </p:spPr>
      </p:pic>
      <p:sp>
        <p:nvSpPr>
          <p:cNvPr id="3" name="Text Placeholder 2"/>
          <p:cNvSpPr>
            <a:spLocks noGrp="1"/>
          </p:cNvSpPr>
          <p:nvPr>
            <p:ph type="body" sz="half" idx="2"/>
          </p:nvPr>
        </p:nvSpPr>
        <p:spPr>
          <a:xfrm>
            <a:off x="768096" y="1905000"/>
            <a:ext cx="3291840" cy="4114800"/>
          </a:xfrm>
        </p:spPr>
        <p:txBody>
          <a:bodyPr>
            <a:normAutofit/>
          </a:bodyPr>
          <a:lstStyle/>
          <a:p>
            <a:r>
              <a:rPr lang="en-US" sz="1800" dirty="0" smtClean="0">
                <a:solidFill>
                  <a:schemeClr val="bg2">
                    <a:lumMod val="20000"/>
                    <a:lumOff val="80000"/>
                  </a:schemeClr>
                </a:solidFill>
              </a:rPr>
              <a:t>It is an act of war to blockade another nation and to prevent trade from taking place.  So Kennedy didn’t call it a blockade – he called it a </a:t>
            </a:r>
            <a:r>
              <a:rPr lang="en-US" sz="1800" dirty="0" smtClean="0">
                <a:solidFill>
                  <a:schemeClr val="bg2">
                    <a:lumMod val="20000"/>
                    <a:lumOff val="80000"/>
                  </a:schemeClr>
                </a:solidFill>
              </a:rPr>
              <a:t>“quarantine.”  What’s the difference?  Still trying to </a:t>
            </a:r>
            <a:r>
              <a:rPr lang="en-US" sz="1800" dirty="0" smtClean="0">
                <a:solidFill>
                  <a:schemeClr val="bg2">
                    <a:lumMod val="20000"/>
                    <a:lumOff val="80000"/>
                  </a:schemeClr>
                </a:solidFill>
              </a:rPr>
              <a:t>figure that out… </a:t>
            </a:r>
            <a:r>
              <a:rPr lang="en-US" sz="1800" dirty="0" smtClean="0">
                <a:solidFill>
                  <a:schemeClr val="bg2">
                    <a:lumMod val="20000"/>
                    <a:lumOff val="80000"/>
                  </a:schemeClr>
                </a:solidFill>
              </a:rPr>
              <a:t>Kennedy </a:t>
            </a:r>
            <a:r>
              <a:rPr lang="en-US" sz="1800" dirty="0" smtClean="0">
                <a:solidFill>
                  <a:schemeClr val="bg2">
                    <a:lumMod val="20000"/>
                    <a:lumOff val="80000"/>
                  </a:schemeClr>
                </a:solidFill>
              </a:rPr>
              <a:t>surrounded Cuba with American ships, and dared the Soviet Union to try to run the blockade.  The world waited anxiously to see what the Soviet Union’s Navy would do.</a:t>
            </a:r>
            <a:endParaRPr lang="en-US" sz="1800" dirty="0">
              <a:solidFill>
                <a:schemeClr val="bg2">
                  <a:lumMod val="20000"/>
                  <a:lumOff val="80000"/>
                </a:schemeClr>
              </a:solidFill>
            </a:endParaRPr>
          </a:p>
        </p:txBody>
      </p:sp>
    </p:spTree>
    <p:extLst>
      <p:ext uri="{BB962C8B-B14F-4D97-AF65-F5344CB8AC3E}">
        <p14:creationId xmlns:p14="http://schemas.microsoft.com/office/powerpoint/2010/main" val="122579111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52500"/>
            <a:ext cx="7772399" cy="838200"/>
          </a:xfrm>
        </p:spPr>
        <p:txBody>
          <a:bodyPr/>
          <a:lstStyle/>
          <a:p>
            <a:r>
              <a:rPr lang="en-US" b="0" dirty="0" smtClean="0">
                <a:solidFill>
                  <a:schemeClr val="bg2">
                    <a:lumMod val="20000"/>
                    <a:lumOff val="80000"/>
                  </a:schemeClr>
                </a:solidFill>
              </a:rPr>
              <a:t>Adlai Stevenson Confronts the USSR in the UN</a:t>
            </a:r>
            <a:endParaRPr lang="en-US" b="0" dirty="0">
              <a:solidFill>
                <a:schemeClr val="bg2">
                  <a:lumMod val="20000"/>
                  <a:lumOff val="80000"/>
                </a:schemeClr>
              </a:solidFill>
            </a:endParaRPr>
          </a:p>
        </p:txBody>
      </p:sp>
      <p:pic>
        <p:nvPicPr>
          <p:cNvPr id="5" name="Content Placeholder 4" descr="Adlai Stevenson Speech.bmp"/>
          <p:cNvPicPr>
            <a:picLocks noGrp="1" noChangeAspect="1"/>
          </p:cNvPicPr>
          <p:nvPr>
            <p:ph idx="1"/>
          </p:nvPr>
        </p:nvPicPr>
        <p:blipFill>
          <a:blip r:embed="rId2" cstate="print"/>
          <a:stretch>
            <a:fillRect/>
          </a:stretch>
        </p:blipFill>
        <p:spPr>
          <a:xfrm>
            <a:off x="4343400" y="1828800"/>
            <a:ext cx="4572000" cy="4572000"/>
          </a:xfrm>
        </p:spPr>
      </p:pic>
      <p:sp>
        <p:nvSpPr>
          <p:cNvPr id="3" name="Text Placeholder 2"/>
          <p:cNvSpPr>
            <a:spLocks noGrp="1"/>
          </p:cNvSpPr>
          <p:nvPr>
            <p:ph type="body" sz="half" idx="2"/>
          </p:nvPr>
        </p:nvSpPr>
        <p:spPr>
          <a:xfrm>
            <a:off x="609600" y="1828800"/>
            <a:ext cx="3657600" cy="4449763"/>
          </a:xfrm>
        </p:spPr>
        <p:txBody>
          <a:bodyPr>
            <a:noAutofit/>
          </a:bodyPr>
          <a:lstStyle/>
          <a:p>
            <a:r>
              <a:rPr lang="en-US" dirty="0" smtClean="0">
                <a:solidFill>
                  <a:schemeClr val="bg2">
                    <a:lumMod val="20000"/>
                    <a:lumOff val="80000"/>
                  </a:schemeClr>
                </a:solidFill>
              </a:rPr>
              <a:t>Former Presidential Candidate Adlai Stevenson, in the UN, asked the Soviet Rep. </a:t>
            </a:r>
            <a:r>
              <a:rPr lang="en-US" dirty="0" err="1" smtClean="0">
                <a:solidFill>
                  <a:schemeClr val="bg2">
                    <a:lumMod val="20000"/>
                    <a:lumOff val="80000"/>
                  </a:schemeClr>
                </a:solidFill>
              </a:rPr>
              <a:t>Zorin</a:t>
            </a:r>
            <a:r>
              <a:rPr lang="en-US" dirty="0" smtClean="0">
                <a:solidFill>
                  <a:schemeClr val="bg2">
                    <a:lumMod val="20000"/>
                    <a:lumOff val="80000"/>
                  </a:schemeClr>
                </a:solidFill>
              </a:rPr>
              <a:t> whether or not the USSR had place missiles in Cuba.  When </a:t>
            </a:r>
            <a:r>
              <a:rPr lang="en-US" dirty="0" err="1" smtClean="0">
                <a:solidFill>
                  <a:schemeClr val="bg2">
                    <a:lumMod val="20000"/>
                    <a:lumOff val="80000"/>
                  </a:schemeClr>
                </a:solidFill>
              </a:rPr>
              <a:t>Zorin</a:t>
            </a:r>
            <a:r>
              <a:rPr lang="en-US" dirty="0" smtClean="0">
                <a:solidFill>
                  <a:schemeClr val="bg2">
                    <a:lumMod val="20000"/>
                    <a:lumOff val="80000"/>
                  </a:schemeClr>
                </a:solidFill>
              </a:rPr>
              <a:t> refused to answer, Stevenson famously replied: “All right, sir, let me ask you one simple question: Do you, Ambassador </a:t>
            </a:r>
            <a:r>
              <a:rPr lang="en-US" dirty="0" err="1" smtClean="0">
                <a:solidFill>
                  <a:schemeClr val="bg2">
                    <a:lumMod val="20000"/>
                    <a:lumOff val="80000"/>
                  </a:schemeClr>
                </a:solidFill>
              </a:rPr>
              <a:t>Zorin</a:t>
            </a:r>
            <a:r>
              <a:rPr lang="en-US" dirty="0" smtClean="0">
                <a:solidFill>
                  <a:schemeClr val="bg2">
                    <a:lumMod val="20000"/>
                    <a:lumOff val="80000"/>
                  </a:schemeClr>
                </a:solidFill>
              </a:rPr>
              <a:t>, deny that the USSR has placed and is placing medium- and intermediate-range missiles and sites in Cuba? Yes or no—don’t wait for the translation—yes or no?”  Still no answer from </a:t>
            </a:r>
            <a:r>
              <a:rPr lang="en-US" dirty="0" err="1" smtClean="0">
                <a:solidFill>
                  <a:schemeClr val="bg2">
                    <a:lumMod val="20000"/>
                    <a:lumOff val="80000"/>
                  </a:schemeClr>
                </a:solidFill>
              </a:rPr>
              <a:t>Zorin</a:t>
            </a:r>
            <a:r>
              <a:rPr lang="en-US" dirty="0" smtClean="0">
                <a:solidFill>
                  <a:schemeClr val="bg2">
                    <a:lumMod val="20000"/>
                    <a:lumOff val="80000"/>
                  </a:schemeClr>
                </a:solidFill>
              </a:rPr>
              <a:t>.  Stevenson continued: “ You can answer yes or no. You have denied they exist. I want to know if I understood you correctly. I am prepared to wait for my answer until hell freezes over, if that’s  your decision.”</a:t>
            </a:r>
          </a:p>
          <a:p>
            <a:endParaRPr lang="en-US" sz="1300" dirty="0"/>
          </a:p>
        </p:txBody>
      </p:sp>
    </p:spTree>
    <p:extLst>
      <p:ext uri="{BB962C8B-B14F-4D97-AF65-F5344CB8AC3E}">
        <p14:creationId xmlns:p14="http://schemas.microsoft.com/office/powerpoint/2010/main" val="345204502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0" dirty="0" smtClean="0">
                <a:solidFill>
                  <a:schemeClr val="bg2">
                    <a:lumMod val="20000"/>
                    <a:lumOff val="80000"/>
                  </a:schemeClr>
                </a:solidFill>
              </a:rPr>
              <a:t>An American Spy Plane Was Shot Down Over Cuba During the Cuban Missile Crisis.</a:t>
            </a:r>
            <a:endParaRPr lang="en-US" b="0" dirty="0">
              <a:solidFill>
                <a:schemeClr val="bg2">
                  <a:lumMod val="20000"/>
                  <a:lumOff val="80000"/>
                </a:schemeClr>
              </a:solidFill>
            </a:endParaRPr>
          </a:p>
        </p:txBody>
      </p:sp>
      <p:pic>
        <p:nvPicPr>
          <p:cNvPr id="8" name="Picture Placeholder 7" descr="US Plane Wreckage.jpg"/>
          <p:cNvPicPr>
            <a:picLocks noGrp="1" noChangeAspect="1"/>
          </p:cNvPicPr>
          <p:nvPr>
            <p:ph type="pic" idx="1"/>
          </p:nvPr>
        </p:nvPicPr>
        <p:blipFill>
          <a:blip r:embed="rId2" cstate="print"/>
          <a:srcRect t="17736" b="17736"/>
          <a:stretch>
            <a:fillRect/>
          </a:stretch>
        </p:blipFill>
        <p:spPr/>
      </p:pic>
      <p:sp>
        <p:nvSpPr>
          <p:cNvPr id="7" name="Text Placeholder 6"/>
          <p:cNvSpPr>
            <a:spLocks noGrp="1"/>
          </p:cNvSpPr>
          <p:nvPr>
            <p:ph type="body" sz="half" idx="2"/>
          </p:nvPr>
        </p:nvSpPr>
        <p:spPr>
          <a:xfrm>
            <a:off x="6477000" y="4800600"/>
            <a:ext cx="2590800" cy="1981200"/>
          </a:xfrm>
        </p:spPr>
        <p:txBody>
          <a:bodyPr>
            <a:normAutofit fontScale="77500" lnSpcReduction="20000"/>
          </a:bodyPr>
          <a:lstStyle/>
          <a:p>
            <a:r>
              <a:rPr lang="en-US" dirty="0" smtClean="0">
                <a:solidFill>
                  <a:schemeClr val="bg2">
                    <a:lumMod val="20000"/>
                    <a:lumOff val="80000"/>
                  </a:schemeClr>
                </a:solidFill>
              </a:rPr>
              <a:t>While Americans waited for a response, an American spy plane was shot down over Cuba.  Once again, military leaders pressed Kennedy for an immediate and strong response – invasion, retaliatory bombing, or direct conflict with Soviet forces.  But Kennedy refused to act in haste.  The tension between the Soviet Union and the United States mounted.  Kennedy went to the airwaves to speak to the American people on television.  </a:t>
            </a:r>
            <a:endParaRPr lang="en-US" dirty="0">
              <a:solidFill>
                <a:schemeClr val="bg2">
                  <a:lumMod val="20000"/>
                  <a:lumOff val="80000"/>
                </a:schemeClr>
              </a:solidFill>
            </a:endParaRPr>
          </a:p>
        </p:txBody>
      </p:sp>
    </p:spTree>
    <p:extLst>
      <p:ext uri="{BB962C8B-B14F-4D97-AF65-F5344CB8AC3E}">
        <p14:creationId xmlns:p14="http://schemas.microsoft.com/office/powerpoint/2010/main" val="88205213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2000" b="0" dirty="0" smtClean="0">
                <a:solidFill>
                  <a:schemeClr val="bg2">
                    <a:lumMod val="20000"/>
                    <a:lumOff val="80000"/>
                  </a:schemeClr>
                </a:solidFill>
              </a:rPr>
              <a:t>JFK Delivers His Most Famous Television Address on The Cuban Missile Crisis. </a:t>
            </a:r>
            <a:r>
              <a:rPr lang="en-US" sz="2000" b="0" dirty="0">
                <a:solidFill>
                  <a:schemeClr val="bg2">
                    <a:lumMod val="20000"/>
                    <a:lumOff val="80000"/>
                  </a:schemeClr>
                </a:solidFill>
              </a:rPr>
              <a:t/>
            </a:r>
            <a:br>
              <a:rPr lang="en-US" sz="2000" b="0" dirty="0">
                <a:solidFill>
                  <a:schemeClr val="bg2">
                    <a:lumMod val="20000"/>
                    <a:lumOff val="80000"/>
                  </a:schemeClr>
                </a:solidFill>
              </a:rPr>
            </a:br>
            <a:r>
              <a:rPr lang="en-US" sz="2000" b="0" dirty="0">
                <a:solidFill>
                  <a:schemeClr val="bg2">
                    <a:lumMod val="20000"/>
                    <a:lumOff val="80000"/>
                  </a:schemeClr>
                </a:solidFill>
                <a:hlinkClick r:id="rId2"/>
              </a:rPr>
              <a:t>http://</a:t>
            </a:r>
            <a:r>
              <a:rPr lang="en-US" sz="2000" b="0" dirty="0" smtClean="0">
                <a:solidFill>
                  <a:schemeClr val="bg2">
                    <a:lumMod val="20000"/>
                    <a:lumOff val="80000"/>
                  </a:schemeClr>
                </a:solidFill>
                <a:hlinkClick r:id="rId2"/>
              </a:rPr>
              <a:t>www.youtube.com/watch?v=W50RNAbmy3M&amp;feature=related</a:t>
            </a:r>
            <a:r>
              <a:rPr lang="en-US" sz="2000" b="0" dirty="0" smtClean="0">
                <a:solidFill>
                  <a:schemeClr val="bg2">
                    <a:lumMod val="20000"/>
                    <a:lumOff val="80000"/>
                  </a:schemeClr>
                </a:solidFill>
              </a:rPr>
              <a:t> </a:t>
            </a:r>
            <a:endParaRPr lang="en-US" sz="2000" b="0" dirty="0">
              <a:solidFill>
                <a:schemeClr val="bg2">
                  <a:lumMod val="20000"/>
                  <a:lumOff val="80000"/>
                </a:schemeClr>
              </a:solidFill>
            </a:endParaRPr>
          </a:p>
        </p:txBody>
      </p:sp>
      <p:pic>
        <p:nvPicPr>
          <p:cNvPr id="5" name="Picture Placeholder 4" descr="Kennedy Speech.jpg"/>
          <p:cNvPicPr>
            <a:picLocks noGrp="1" noChangeAspect="1"/>
          </p:cNvPicPr>
          <p:nvPr>
            <p:ph type="pic" idx="1"/>
          </p:nvPr>
        </p:nvPicPr>
        <p:blipFill>
          <a:blip r:embed="rId3" cstate="print"/>
          <a:srcRect t="25989" b="25989"/>
          <a:stretch>
            <a:fillRect/>
          </a:stretch>
        </p:blipFill>
        <p:spPr/>
      </p:pic>
      <p:sp>
        <p:nvSpPr>
          <p:cNvPr id="4" name="Text Placeholder 3"/>
          <p:cNvSpPr>
            <a:spLocks noGrp="1"/>
          </p:cNvSpPr>
          <p:nvPr>
            <p:ph type="body" sz="half" idx="2"/>
          </p:nvPr>
        </p:nvSpPr>
        <p:spPr>
          <a:xfrm>
            <a:off x="6477000" y="4724400"/>
            <a:ext cx="2590800" cy="1981200"/>
          </a:xfrm>
        </p:spPr>
        <p:txBody>
          <a:bodyPr>
            <a:normAutofit fontScale="77500" lnSpcReduction="20000"/>
          </a:bodyPr>
          <a:lstStyle/>
          <a:p>
            <a:r>
              <a:rPr lang="en-US" dirty="0" smtClean="0">
                <a:solidFill>
                  <a:schemeClr val="bg2">
                    <a:lumMod val="20000"/>
                    <a:lumOff val="80000"/>
                  </a:schemeClr>
                </a:solidFill>
              </a:rPr>
              <a:t>John F. Kennedy announced the blockade of Cuba to the United States and the world in a public television address in October of 1962.  The Soviet Union, not wanting to heighten the tensions even more or to bring on conflict, chose to turn their ships around on the open seas.  Eventually, Khrushchev and Kennedy would work out an agreement to resolve the crisis without any further anxiety.  </a:t>
            </a:r>
            <a:endParaRPr lang="en-US" dirty="0">
              <a:solidFill>
                <a:schemeClr val="bg2">
                  <a:lumMod val="20000"/>
                  <a:lumOff val="80000"/>
                </a:schemeClr>
              </a:solidFill>
            </a:endParaRPr>
          </a:p>
        </p:txBody>
      </p:sp>
    </p:spTree>
    <p:extLst>
      <p:ext uri="{BB962C8B-B14F-4D97-AF65-F5344CB8AC3E}">
        <p14:creationId xmlns:p14="http://schemas.microsoft.com/office/powerpoint/2010/main" val="191360855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471509"/>
            <a:ext cx="8071104" cy="1737360"/>
          </a:xfrm>
        </p:spPr>
        <p:txBody>
          <a:bodyPr/>
          <a:lstStyle/>
          <a:p>
            <a:r>
              <a:rPr lang="en-US" b="0" dirty="0" smtClean="0">
                <a:solidFill>
                  <a:schemeClr val="bg2">
                    <a:lumMod val="20000"/>
                    <a:lumOff val="80000"/>
                  </a:schemeClr>
                </a:solidFill>
              </a:rPr>
              <a:t>THE Soviets Blink: Nuclear </a:t>
            </a:r>
            <a:r>
              <a:rPr lang="en-US" b="0" dirty="0" smtClean="0">
                <a:solidFill>
                  <a:schemeClr val="bg2">
                    <a:lumMod val="20000"/>
                    <a:lumOff val="80000"/>
                  </a:schemeClr>
                </a:solidFill>
              </a:rPr>
              <a:t>Holocaust is Avoided</a:t>
            </a:r>
            <a:endParaRPr lang="en-US" b="0" dirty="0">
              <a:solidFill>
                <a:schemeClr val="bg2">
                  <a:lumMod val="20000"/>
                  <a:lumOff val="80000"/>
                </a:schemeClr>
              </a:solidFill>
            </a:endParaRPr>
          </a:p>
        </p:txBody>
      </p:sp>
      <p:pic>
        <p:nvPicPr>
          <p:cNvPr id="5" name="Picture Placeholder 4" descr="Soviet Navy Turns Around.jpg"/>
          <p:cNvPicPr>
            <a:picLocks noGrp="1" noChangeAspect="1"/>
          </p:cNvPicPr>
          <p:nvPr>
            <p:ph idx="1"/>
          </p:nvPr>
        </p:nvPicPr>
        <p:blipFill>
          <a:blip r:embed="rId2" cstate="print"/>
          <a:stretch>
            <a:fillRect/>
          </a:stretch>
        </p:blipFill>
        <p:spPr>
          <a:xfrm>
            <a:off x="4343400" y="2209800"/>
            <a:ext cx="4259263" cy="3243484"/>
          </a:xfrm>
        </p:spPr>
      </p:pic>
      <p:sp>
        <p:nvSpPr>
          <p:cNvPr id="4" name="Text Placeholder 3"/>
          <p:cNvSpPr>
            <a:spLocks noGrp="1"/>
          </p:cNvSpPr>
          <p:nvPr>
            <p:ph type="body" sz="half" idx="2"/>
          </p:nvPr>
        </p:nvSpPr>
        <p:spPr>
          <a:xfrm>
            <a:off x="768096" y="1828800"/>
            <a:ext cx="3422904" cy="4191000"/>
          </a:xfrm>
        </p:spPr>
        <p:txBody>
          <a:bodyPr>
            <a:normAutofit lnSpcReduction="10000"/>
          </a:bodyPr>
          <a:lstStyle/>
          <a:p>
            <a:r>
              <a:rPr lang="en-US" dirty="0" smtClean="0">
                <a:solidFill>
                  <a:schemeClr val="bg2">
                    <a:lumMod val="20000"/>
                    <a:lumOff val="80000"/>
                  </a:schemeClr>
                </a:solidFill>
              </a:rPr>
              <a:t>John F. Kennedy’s Secretary of State Dean Rusk claimed, “We were eyeball to eyeball and </a:t>
            </a:r>
            <a:r>
              <a:rPr lang="en-US" i="1" dirty="0" smtClean="0">
                <a:solidFill>
                  <a:schemeClr val="bg2">
                    <a:lumMod val="20000"/>
                    <a:lumOff val="80000"/>
                  </a:schemeClr>
                </a:solidFill>
              </a:rPr>
              <a:t>the other guy just blinked</a:t>
            </a:r>
            <a:r>
              <a:rPr lang="en-US" dirty="0" smtClean="0">
                <a:solidFill>
                  <a:schemeClr val="bg2">
                    <a:lumMod val="20000"/>
                    <a:lumOff val="80000"/>
                  </a:schemeClr>
                </a:solidFill>
              </a:rPr>
              <a:t>.”  Two Soviet Naval Vessels – the </a:t>
            </a:r>
            <a:r>
              <a:rPr lang="en-US" dirty="0" err="1" smtClean="0">
                <a:solidFill>
                  <a:schemeClr val="bg2">
                    <a:lumMod val="20000"/>
                    <a:lumOff val="80000"/>
                  </a:schemeClr>
                </a:solidFill>
              </a:rPr>
              <a:t>Kimovsk</a:t>
            </a:r>
            <a:r>
              <a:rPr lang="en-US" dirty="0" smtClean="0">
                <a:solidFill>
                  <a:schemeClr val="bg2">
                    <a:lumMod val="20000"/>
                    <a:lumOff val="80000"/>
                  </a:schemeClr>
                </a:solidFill>
              </a:rPr>
              <a:t> and the Yuri Gagarin (named after the world’s first cosmonaut) changed course just before reaching the United States’ “quarantine line.”  </a:t>
            </a:r>
            <a:r>
              <a:rPr lang="en-US" dirty="0" smtClean="0">
                <a:solidFill>
                  <a:schemeClr val="bg2">
                    <a:lumMod val="20000"/>
                    <a:lumOff val="80000"/>
                  </a:schemeClr>
                </a:solidFill>
              </a:rPr>
              <a:t>The ships decision to turn around was the first indication that JFK’s back-channel negotiations were working.  Although he appeared to be confrontational outwardly, a series of diplomatic letters were being exchanged between the US and the USSR.  </a:t>
            </a:r>
            <a:endParaRPr lang="en-US" dirty="0">
              <a:solidFill>
                <a:schemeClr val="bg2">
                  <a:lumMod val="20000"/>
                  <a:lumOff val="80000"/>
                </a:schemeClr>
              </a:solidFill>
            </a:endParaRPr>
          </a:p>
        </p:txBody>
      </p:sp>
    </p:spTree>
    <p:extLst>
      <p:ext uri="{BB962C8B-B14F-4D97-AF65-F5344CB8AC3E}">
        <p14:creationId xmlns:p14="http://schemas.microsoft.com/office/powerpoint/2010/main" val="285355403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Custom 5">
      <a:dk1>
        <a:sysClr val="windowText" lastClr="000000"/>
      </a:dk1>
      <a:lt1>
        <a:srgbClr val="2F333E"/>
      </a:lt1>
      <a:dk2>
        <a:srgbClr val="000000"/>
      </a:dk2>
      <a:lt2>
        <a:srgbClr val="2F333E"/>
      </a:lt2>
      <a:accent1>
        <a:srgbClr val="7A3405"/>
      </a:accent1>
      <a:accent2>
        <a:srgbClr val="F8A46C"/>
      </a:accent2>
      <a:accent3>
        <a:srgbClr val="D7DAE1"/>
      </a:accent3>
      <a:accent4>
        <a:srgbClr val="7EB8E7"/>
      </a:accent4>
      <a:accent5>
        <a:srgbClr val="E3B651"/>
      </a:accent5>
      <a:accent6>
        <a:srgbClr val="96756C"/>
      </a:accent6>
      <a:hlink>
        <a:srgbClr val="66AACD"/>
      </a:hlink>
      <a:folHlink>
        <a:srgbClr val="809DB3"/>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blipFill rotWithShape="1">
          <a:blip xmlns:r="http://schemas.openxmlformats.org/officeDocument/2006/relationships" r:embed="rId1">
            <a:duotone>
              <a:schemeClr val="phClr">
                <a:tint val="98000"/>
              </a:schemeClr>
              <a:schemeClr val="phClr">
                <a:shade val="89000"/>
                <a:satMod val="145000"/>
              </a:schemeClr>
            </a:duotone>
          </a:blip>
          <a:tile tx="0" ty="0" sx="32000" sy="32000" flip="none" algn="tl"/>
        </a:blipFill>
        <a:blipFill rotWithShape="1">
          <a:blip xmlns:r="http://schemas.openxmlformats.org/officeDocument/2006/relationships" r:embed="rId2">
            <a:duotone>
              <a:schemeClr val="phClr">
                <a:tint val="98000"/>
              </a:schemeClr>
              <a:schemeClr val="phClr">
                <a:shade val="95000"/>
              </a:schemeClr>
            </a:duotone>
          </a:blip>
          <a:tile tx="0" ty="0" sx="32000" sy="32000" flip="none" algn="tl"/>
        </a:blipFill>
      </a:bgFillStyleLst>
    </a:fmtScheme>
  </a:themeElements>
  <a:objectDefaults/>
  <a:extraClrSchemeLst/>
  <a:extLst>
    <a:ext uri="{05A4C25C-085E-4340-85A3-A5531E510DB2}">
      <thm15:themeFamily xmlns:thm15="http://schemas.microsoft.com/office/thememl/2012/main" xmlns="" name="Integral" id="{3577F8C9-A904-41D8-97D2-FD898F53F20E}" vid="{B4028482-F53A-4442-AB14-9B7A43F44F9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Integral</Template>
  <TotalTime>2404</TotalTime>
  <Words>7997</Words>
  <Application>Microsoft Office PowerPoint</Application>
  <PresentationFormat>On-screen Show (4:3)</PresentationFormat>
  <Paragraphs>300</Paragraphs>
  <Slides>100</Slides>
  <Notes>2</Notes>
  <HiddenSlides>0</HiddenSlides>
  <MMClips>0</MMClips>
  <ScaleCrop>false</ScaleCrop>
  <HeadingPairs>
    <vt:vector size="4" baseType="variant">
      <vt:variant>
        <vt:lpstr>Theme</vt:lpstr>
      </vt:variant>
      <vt:variant>
        <vt:i4>1</vt:i4>
      </vt:variant>
      <vt:variant>
        <vt:lpstr>Slide Titles</vt:lpstr>
      </vt:variant>
      <vt:variant>
        <vt:i4>100</vt:i4>
      </vt:variant>
    </vt:vector>
  </HeadingPairs>
  <TitlesOfParts>
    <vt:vector size="101" baseType="lpstr">
      <vt:lpstr>Integral</vt:lpstr>
      <vt:lpstr>Post World War II America and the Origins of the Cold War</vt:lpstr>
      <vt:lpstr>The G.I. Bill of Rights</vt:lpstr>
      <vt:lpstr>Levittowns </vt:lpstr>
      <vt:lpstr>Labor Trouble: Reconverting the Economy to Auto, Steel, Meatpacking, and Electrical shops</vt:lpstr>
      <vt:lpstr>Desegregation of the United State Military, 1948</vt:lpstr>
      <vt:lpstr>Harry S Truman: Re-Elected in 1948</vt:lpstr>
      <vt:lpstr>The Origins of the Cold War – 1945 - 1949</vt:lpstr>
      <vt:lpstr>The UN: The United Nations Est. 1945</vt:lpstr>
      <vt:lpstr>The United Nations Security Council –Permanent Members</vt:lpstr>
      <vt:lpstr>Soviet Union’s (USSR) Influence on Eastern Europe</vt:lpstr>
      <vt:lpstr>The Soviet’s (USSR) Perspective</vt:lpstr>
      <vt:lpstr>The USSR’s Satellite Nations</vt:lpstr>
      <vt:lpstr>The Cold War:  The Soviet Union (USSR) Vs. USA</vt:lpstr>
      <vt:lpstr>Winston Churchill’s “Iron Curtain Speech.” </vt:lpstr>
      <vt:lpstr>Winston Churchill, Fulton, MO, 1946</vt:lpstr>
      <vt:lpstr>The Churchill Speech: The Sinews of Peace:  http://www.youtube.com/watch?v=jvax5VUvjWQ </vt:lpstr>
      <vt:lpstr>The Iron Curtain</vt:lpstr>
      <vt:lpstr>Harry Truman’s and the United States’ Policy of Containment</vt:lpstr>
      <vt:lpstr>   The Policy of Containment - the policy of containment, not without merit, presumes that the USSR had plans to spread its communist system globally.  This presumption, however, also assumed that nations which adopted the system would be somehow bound to the USSR for both materials and philosophies.  That proved not to be true.</vt:lpstr>
      <vt:lpstr>The Truman Doctrine: End Communism in Turkey and Greece with and supplies for our allies.  </vt:lpstr>
      <vt:lpstr>The Truman Doctrine, 1947</vt:lpstr>
      <vt:lpstr>The Marshall Plan</vt:lpstr>
      <vt:lpstr>The Marshall Plan for Europe,   1948 - 1952</vt:lpstr>
      <vt:lpstr>The Economics of the Marshall Plan – Is this worthwhile?</vt:lpstr>
      <vt:lpstr>NATO: The North Atlantic Treaty Organization </vt:lpstr>
      <vt:lpstr>The North Atlantic Treaty Organization – est. 1949</vt:lpstr>
      <vt:lpstr>The Warsaw Pact – est. 1955</vt:lpstr>
      <vt:lpstr>The Warsaw Pact Nations</vt:lpstr>
      <vt:lpstr>Joseph Stalin’s Berlin Blockade</vt:lpstr>
      <vt:lpstr>The Berlin Airlift</vt:lpstr>
      <vt:lpstr>Berlin Airlift,  1948 - 1949</vt:lpstr>
      <vt:lpstr>The Berlin Wall, 1961 - 1989</vt:lpstr>
      <vt:lpstr>The Red Scare and McCarthyism</vt:lpstr>
      <vt:lpstr>Traditions of radicalism in Unions</vt:lpstr>
      <vt:lpstr>Violence in the Labor Movement</vt:lpstr>
      <vt:lpstr>The Russian Revolution of 1917</vt:lpstr>
      <vt:lpstr>The Palmer raids of the 1920s</vt:lpstr>
      <vt:lpstr>The Fourth Amendment to the Constitution - violated</vt:lpstr>
      <vt:lpstr>The Berlin Blockade and the Berlin Airlift were the first of many Cold War confrontations which alarmed Americans</vt:lpstr>
      <vt:lpstr>The Soviet Union:  A Nuclear Superpower, 1949</vt:lpstr>
      <vt:lpstr>Espionage: Julius and Ethyl Rosenberg</vt:lpstr>
      <vt:lpstr>Bert the Turtle’s Duck and Cover filmstrip:  http://www.youtube.com/watch?v=IKqXu-5jw60&amp;feature=fvsr </vt:lpstr>
      <vt:lpstr>China Falls to Communism, 1949</vt:lpstr>
      <vt:lpstr>China falls to Communism, 1949</vt:lpstr>
      <vt:lpstr>North Korean Aggression, 1950</vt:lpstr>
      <vt:lpstr>The Arms Race</vt:lpstr>
      <vt:lpstr>Brinksmanship</vt:lpstr>
      <vt:lpstr>The H-Bomb</vt:lpstr>
      <vt:lpstr>The Space Race begins - 1957</vt:lpstr>
      <vt:lpstr>Sputnik: American responses</vt:lpstr>
      <vt:lpstr>Stayputnik: The Vanguard TV-3</vt:lpstr>
      <vt:lpstr>Senator Joseph McCarthy using fear…</vt:lpstr>
      <vt:lpstr>The Red Scare and McCarthyism</vt:lpstr>
      <vt:lpstr>HUAC:  The house un-american activities committee – hunting communists </vt:lpstr>
      <vt:lpstr>McCarthyism: Feat of communist infiltration runs amuck </vt:lpstr>
      <vt:lpstr>McCarthyism</vt:lpstr>
      <vt:lpstr>The Red Scare Subsides</vt:lpstr>
      <vt:lpstr>The Korean War,  1950 - 1953</vt:lpstr>
      <vt:lpstr>The United Nations, established 1945</vt:lpstr>
      <vt:lpstr>The United Nations, Est. 1945</vt:lpstr>
      <vt:lpstr>The Rise of Communist Power in China</vt:lpstr>
      <vt:lpstr>Mao Zedong</vt:lpstr>
      <vt:lpstr>Our guy in china: Chiang Kai-Shek</vt:lpstr>
      <vt:lpstr>“The Fall of China to the Reds” </vt:lpstr>
      <vt:lpstr>The Korean war, 1950 - 1953</vt:lpstr>
      <vt:lpstr>North Korea Attacks – kim il sung, the patriarch of a dynasty teetering on madness </vt:lpstr>
      <vt:lpstr>Harry S Truman’s Response in Korea</vt:lpstr>
      <vt:lpstr>General Douglas MacArthur: back to work</vt:lpstr>
      <vt:lpstr>The korean War, act ONE: North Korea Surges </vt:lpstr>
      <vt:lpstr>The Inchon Landing</vt:lpstr>
      <vt:lpstr>The Inchon Landing and American Counterattack</vt:lpstr>
      <vt:lpstr>A New Goal from the United Nations </vt:lpstr>
      <vt:lpstr>Enter the Chinese: across the yalu River</vt:lpstr>
      <vt:lpstr>The Chinese Counterattack succeeds </vt:lpstr>
      <vt:lpstr>Conflict: Truman and MacArthur at odds</vt:lpstr>
      <vt:lpstr>The Conflict: civilian control of the military</vt:lpstr>
      <vt:lpstr>Truman fires Gen. Douglas MacArthur</vt:lpstr>
      <vt:lpstr>The Election of 1952: Eisenhower in command</vt:lpstr>
      <vt:lpstr>The Korean War Ends in Stalemate</vt:lpstr>
      <vt:lpstr>The Cuban Missile Crisis</vt:lpstr>
      <vt:lpstr>John F. Kennedy Vs. Nikita Khrushchev</vt:lpstr>
      <vt:lpstr>The Overthrow of Fulgencio Batista, 1959</vt:lpstr>
      <vt:lpstr>Murderous dictator: Fidel Castro</vt:lpstr>
      <vt:lpstr>Murderous dictator: Raul Castro</vt:lpstr>
      <vt:lpstr>Ernesto “Che” Guevara</vt:lpstr>
      <vt:lpstr>Kennedy’s Failure: The Bay of Pigs Invasion, 1961</vt:lpstr>
      <vt:lpstr>The Bay of Pigs Invasion, 1961</vt:lpstr>
      <vt:lpstr>Fidel Castro Remains in Power</vt:lpstr>
      <vt:lpstr>June, 1962: The Construction of the Berlin Wall</vt:lpstr>
      <vt:lpstr>Castro asks Khrushchev for protection</vt:lpstr>
      <vt:lpstr>The United States Discovers Missile Silos In Cuba, October, 1962</vt:lpstr>
      <vt:lpstr>John Fitzgerald Kennedy is tested</vt:lpstr>
      <vt:lpstr>Kennedy’s Options and his advisors</vt:lpstr>
      <vt:lpstr>Kennedy’s Second Option: Do nothing</vt:lpstr>
      <vt:lpstr>Kennedy’s Third Option: “Quarantine” of Cuba</vt:lpstr>
      <vt:lpstr>Adlai Stevenson Confronts the USSR in the UN</vt:lpstr>
      <vt:lpstr>An American Spy Plane Was Shot Down Over Cuba During the Cuban Missile Crisis.</vt:lpstr>
      <vt:lpstr>JFK Delivers His Most Famous Television Address on The Cuban Missile Crisis.  http://www.youtube.com/watch?v=W50RNAbmy3M&amp;feature=related </vt:lpstr>
      <vt:lpstr>THE Soviets Blink: Nuclear Holocaust is Avoided</vt:lpstr>
      <vt:lpstr>Resolution to the Cuban Missile Crisis</vt:lpstr>
    </vt:vector>
  </TitlesOfParts>
  <Company>Virginia Beach City Public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Teaching, office work, nursing, retail</dc:title>
  <dc:creator>Adam Patrick Henry</dc:creator>
  <cp:lastModifiedBy>Adam</cp:lastModifiedBy>
  <cp:revision>61</cp:revision>
  <dcterms:created xsi:type="dcterms:W3CDTF">2010-04-13T14:21:48Z</dcterms:created>
  <dcterms:modified xsi:type="dcterms:W3CDTF">2016-05-09T02:38:38Z</dcterms:modified>
</cp:coreProperties>
</file>